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aleway"/>
      <p:regular r:id="rId27"/>
      <p:bold r:id="rId28"/>
      <p:italic r:id="rId29"/>
      <p:boldItalic r:id="rId30"/>
    </p:embeddedFont>
    <p:embeddedFont>
      <p:font typeface="Roboto Thin"/>
      <p:regular r:id="rId31"/>
      <p:bold r:id="rId32"/>
      <p:italic r:id="rId33"/>
      <p:boldItalic r:id="rId34"/>
    </p:embeddedFont>
    <p:embeddedFont>
      <p:font typeface="Roboto Medium"/>
      <p:regular r:id="rId35"/>
      <p:bold r:id="rId36"/>
      <p:italic r:id="rId37"/>
      <p:boldItalic r:id="rId38"/>
    </p:embeddedFont>
    <p:embeddedFont>
      <p:font typeface="Roboto"/>
      <p:regular r:id="rId39"/>
      <p:bold r:id="rId40"/>
      <p:italic r:id="rId41"/>
      <p:boldItalic r:id="rId42"/>
    </p:embeddedFont>
    <p:embeddedFont>
      <p:font typeface="Lat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DB6CB6C-A7B6-445B-B277-64F2642A61B8}">
  <a:tblStyle styleId="{3DB6CB6C-A7B6-445B-B277-64F2642A61B8}"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C760673-79DA-4DE1-81A8-7CE5AC8BB573}"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fntdata"/><Relationship Id="rId20" Type="http://schemas.openxmlformats.org/officeDocument/2006/relationships/slide" Target="slides/slide14.xml"/><Relationship Id="rId42" Type="http://schemas.openxmlformats.org/officeDocument/2006/relationships/font" Target="fonts/Roboto-boldItalic.fntdata"/><Relationship Id="rId41" Type="http://schemas.openxmlformats.org/officeDocument/2006/relationships/font" Target="fonts/Roboto-italic.fntdata"/><Relationship Id="rId22" Type="http://schemas.openxmlformats.org/officeDocument/2006/relationships/slide" Target="slides/slide16.xml"/><Relationship Id="rId44" Type="http://schemas.openxmlformats.org/officeDocument/2006/relationships/font" Target="fonts/Lato-bold.fntdata"/><Relationship Id="rId21" Type="http://schemas.openxmlformats.org/officeDocument/2006/relationships/slide" Target="slides/slide15.xml"/><Relationship Id="rId43" Type="http://schemas.openxmlformats.org/officeDocument/2006/relationships/font" Target="fonts/Lato-regular.fntdata"/><Relationship Id="rId24" Type="http://schemas.openxmlformats.org/officeDocument/2006/relationships/slide" Target="slides/slide18.xml"/><Relationship Id="rId46" Type="http://schemas.openxmlformats.org/officeDocument/2006/relationships/font" Target="fonts/Lato-boldItalic.fntdata"/><Relationship Id="rId23" Type="http://schemas.openxmlformats.org/officeDocument/2006/relationships/slide" Target="slides/slide17.xml"/><Relationship Id="rId45"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aleway-bold.fntdata"/><Relationship Id="rId27" Type="http://schemas.openxmlformats.org/officeDocument/2006/relationships/font" Target="fonts/Raleway-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Thin-regular.fntdata"/><Relationship Id="rId30" Type="http://schemas.openxmlformats.org/officeDocument/2006/relationships/font" Target="fonts/Raleway-boldItalic.fntdata"/><Relationship Id="rId11" Type="http://schemas.openxmlformats.org/officeDocument/2006/relationships/slide" Target="slides/slide5.xml"/><Relationship Id="rId33" Type="http://schemas.openxmlformats.org/officeDocument/2006/relationships/font" Target="fonts/RobotoThin-italic.fntdata"/><Relationship Id="rId10" Type="http://schemas.openxmlformats.org/officeDocument/2006/relationships/slide" Target="slides/slide4.xml"/><Relationship Id="rId32" Type="http://schemas.openxmlformats.org/officeDocument/2006/relationships/font" Target="fonts/RobotoThin-bold.fntdata"/><Relationship Id="rId13" Type="http://schemas.openxmlformats.org/officeDocument/2006/relationships/slide" Target="slides/slide7.xml"/><Relationship Id="rId35" Type="http://schemas.openxmlformats.org/officeDocument/2006/relationships/font" Target="fonts/RobotoMedium-regular.fntdata"/><Relationship Id="rId12" Type="http://schemas.openxmlformats.org/officeDocument/2006/relationships/slide" Target="slides/slide6.xml"/><Relationship Id="rId34" Type="http://schemas.openxmlformats.org/officeDocument/2006/relationships/font" Target="fonts/RobotoThin-boldItalic.fntdata"/><Relationship Id="rId15" Type="http://schemas.openxmlformats.org/officeDocument/2006/relationships/slide" Target="slides/slide9.xml"/><Relationship Id="rId37" Type="http://schemas.openxmlformats.org/officeDocument/2006/relationships/font" Target="fonts/RobotoMedium-italic.fntdata"/><Relationship Id="rId14" Type="http://schemas.openxmlformats.org/officeDocument/2006/relationships/slide" Target="slides/slide8.xml"/><Relationship Id="rId36" Type="http://schemas.openxmlformats.org/officeDocument/2006/relationships/font" Target="fonts/RobotoMedium-bold.fntdata"/><Relationship Id="rId17" Type="http://schemas.openxmlformats.org/officeDocument/2006/relationships/slide" Target="slides/slide11.xml"/><Relationship Id="rId39" Type="http://schemas.openxmlformats.org/officeDocument/2006/relationships/font" Target="fonts/Roboto-regular.fntdata"/><Relationship Id="rId16" Type="http://schemas.openxmlformats.org/officeDocument/2006/relationships/slide" Target="slides/slide10.xml"/><Relationship Id="rId38" Type="http://schemas.openxmlformats.org/officeDocument/2006/relationships/font" Target="fonts/RobotoMedium-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452f8e3d5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452f8e3d5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251622d5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51622d5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4532ebe08c_0_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4532ebe08c_0_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4532ebe08c_0_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4532ebe08c_0_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452f8e3d5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452f8e3d5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251e213838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51e213838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4536805f0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4536805f0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4536805f0b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4536805f0b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4536805f0b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4536805f0b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4536805f0b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4536805f0b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4536805f0b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4536805f0b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45357c165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45357c165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452f8e3d5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452f8e3d5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25430e6bdd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430e6bdd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452f8e3d5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452f8e3d5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descr="Open Chromebook laptop computer" id="86" name="Google Shape;86;p13"/>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Component Detail" id="87" name="Google Shape;87;p13"/>
          <p:cNvPicPr preferRelativeResize="0"/>
          <p:nvPr/>
        </p:nvPicPr>
        <p:blipFill rotWithShape="1">
          <a:blip r:embed="rId4">
            <a:alphaModFix/>
          </a:blip>
          <a:srcRect b="20500" l="0" r="0" t="3655"/>
          <a:stretch/>
        </p:blipFill>
        <p:spPr>
          <a:xfrm>
            <a:off x="5181200" y="1645500"/>
            <a:ext cx="3471224" cy="1974601"/>
          </a:xfrm>
          <a:prstGeom prst="rect">
            <a:avLst/>
          </a:prstGeom>
          <a:noFill/>
          <a:ln>
            <a:noFill/>
          </a:ln>
        </p:spPr>
      </p:pic>
      <p:pic>
        <p:nvPicPr>
          <p:cNvPr descr="Portrait-oriented black smaptphone" id="88" name="Google Shape;88;p13"/>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89" name="Google Shape;89;p13"/>
          <p:cNvSpPr txBox="1"/>
          <p:nvPr>
            <p:ph type="ctrTitle"/>
          </p:nvPr>
        </p:nvSpPr>
        <p:spPr>
          <a:xfrm>
            <a:off x="729450" y="1322450"/>
            <a:ext cx="47979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Proyecto Integrador: </a:t>
            </a:r>
            <a:endParaRPr/>
          </a:p>
          <a:p>
            <a:pPr indent="0" lvl="0" marL="0" rtl="0" algn="l">
              <a:spcBef>
                <a:spcPts val="0"/>
              </a:spcBef>
              <a:spcAft>
                <a:spcPts val="0"/>
              </a:spcAft>
              <a:buNone/>
            </a:pPr>
            <a:r>
              <a:rPr lang="en"/>
              <a:t>Hito 3</a:t>
            </a:r>
            <a:endParaRPr/>
          </a:p>
        </p:txBody>
      </p:sp>
      <p:sp>
        <p:nvSpPr>
          <p:cNvPr id="90" name="Google Shape;90;p13"/>
          <p:cNvSpPr txBox="1"/>
          <p:nvPr>
            <p:ph idx="1" type="subTitle"/>
          </p:nvPr>
        </p:nvSpPr>
        <p:spPr>
          <a:xfrm>
            <a:off x="759625" y="339805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Juan Fernando Giraldo</a:t>
            </a:r>
            <a:endParaRPr/>
          </a:p>
          <a:p>
            <a:pPr indent="0" lvl="0" marL="0" rtl="0" algn="l">
              <a:spcBef>
                <a:spcPts val="0"/>
              </a:spcBef>
              <a:spcAft>
                <a:spcPts val="0"/>
              </a:spcAft>
              <a:buNone/>
            </a:pPr>
            <a:r>
              <a:rPr lang="en"/>
              <a:t>Juan Diego Carvajal</a:t>
            </a:r>
            <a:endParaRPr/>
          </a:p>
          <a:p>
            <a:pPr indent="0" lvl="0" marL="0" rtl="0" algn="l">
              <a:spcBef>
                <a:spcPts val="0"/>
              </a:spcBef>
              <a:spcAft>
                <a:spcPts val="0"/>
              </a:spcAft>
              <a:buNone/>
            </a:pPr>
            <a:r>
              <a:rPr lang="en"/>
              <a:t>David Bolivar</a:t>
            </a:r>
            <a:endParaRPr/>
          </a:p>
          <a:p>
            <a:pPr indent="0" lvl="0" marL="0" rtl="0" algn="l">
              <a:spcBef>
                <a:spcPts val="0"/>
              </a:spcBef>
              <a:spcAft>
                <a:spcPts val="0"/>
              </a:spcAft>
              <a:buNone/>
            </a:pPr>
            <a:r>
              <a:rPr lang="en"/>
              <a:t>Beycker Alexis Ágredo</a:t>
            </a:r>
            <a:endParaRPr/>
          </a:p>
        </p:txBody>
      </p:sp>
      <p:pic>
        <p:nvPicPr>
          <p:cNvPr descr="Mobile View" id="91" name="Google Shape;91;p13"/>
          <p:cNvPicPr preferRelativeResize="0"/>
          <p:nvPr/>
        </p:nvPicPr>
        <p:blipFill rotWithShape="1">
          <a:blip r:embed="rId6">
            <a:alphaModFix/>
          </a:blip>
          <a:srcRect b="16352" l="-384" r="23473" t="0"/>
          <a:stretch/>
        </p:blipFill>
        <p:spPr>
          <a:xfrm>
            <a:off x="8271300" y="2337575"/>
            <a:ext cx="872700" cy="18375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FB9C3"/>
        </a:solidFill>
      </p:bgPr>
    </p:bg>
    <p:spTree>
      <p:nvGrpSpPr>
        <p:cNvPr id="146" name="Shape 146"/>
        <p:cNvGrpSpPr/>
        <p:nvPr/>
      </p:nvGrpSpPr>
      <p:grpSpPr>
        <a:xfrm>
          <a:off x="0" y="0"/>
          <a:ext cx="0" cy="0"/>
          <a:chOff x="0" y="0"/>
          <a:chExt cx="0" cy="0"/>
        </a:xfrm>
      </p:grpSpPr>
      <p:sp>
        <p:nvSpPr>
          <p:cNvPr id="147" name="Google Shape;147;p22"/>
          <p:cNvSpPr txBox="1"/>
          <p:nvPr>
            <p:ph type="title"/>
          </p:nvPr>
        </p:nvSpPr>
        <p:spPr>
          <a:xfrm>
            <a:off x="729450" y="864300"/>
            <a:ext cx="7021200" cy="6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Analisis de informacion</a:t>
            </a:r>
            <a:endParaRPr b="0"/>
          </a:p>
        </p:txBody>
      </p:sp>
      <p:pic>
        <p:nvPicPr>
          <p:cNvPr id="148" name="Google Shape;148;p22"/>
          <p:cNvPicPr preferRelativeResize="0"/>
          <p:nvPr/>
        </p:nvPicPr>
        <p:blipFill>
          <a:blip r:embed="rId3">
            <a:alphaModFix/>
          </a:blip>
          <a:stretch>
            <a:fillRect/>
          </a:stretch>
        </p:blipFill>
        <p:spPr>
          <a:xfrm>
            <a:off x="903350" y="1324325"/>
            <a:ext cx="2935699" cy="27820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857950" y="5612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Resultados Clustering K-means</a:t>
            </a:r>
            <a:endParaRPr/>
          </a:p>
        </p:txBody>
      </p:sp>
      <p:grpSp>
        <p:nvGrpSpPr>
          <p:cNvPr id="154" name="Google Shape;154;p23"/>
          <p:cNvGrpSpPr/>
          <p:nvPr/>
        </p:nvGrpSpPr>
        <p:grpSpPr>
          <a:xfrm>
            <a:off x="816398" y="3181250"/>
            <a:ext cx="7511219" cy="852123"/>
            <a:chOff x="1593000" y="2322568"/>
            <a:chExt cx="5957975" cy="643500"/>
          </a:xfrm>
        </p:grpSpPr>
        <p:sp>
          <p:nvSpPr>
            <p:cNvPr id="155" name="Google Shape;155;p23"/>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3"/>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CLÍNICAS PRIVADAS</a:t>
              </a:r>
              <a:endParaRPr sz="1000">
                <a:solidFill>
                  <a:srgbClr val="FFFFFF"/>
                </a:solidFill>
                <a:latin typeface="Roboto"/>
                <a:ea typeface="Roboto"/>
                <a:cs typeface="Roboto"/>
                <a:sym typeface="Roboto"/>
              </a:endParaRPr>
            </a:p>
          </p:txBody>
        </p:sp>
        <p:sp>
          <p:nvSpPr>
            <p:cNvPr id="159" name="Google Shape;159;p23"/>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3"/>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sp>
          <p:nvSpPr>
            <p:cNvPr id="161" name="Google Shape;161;p23"/>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Elementos: 608</a:t>
              </a:r>
              <a:endParaRPr sz="800">
                <a:solidFill>
                  <a:srgbClr val="A72A1E"/>
                </a:solidFill>
                <a:latin typeface="Roboto"/>
                <a:ea typeface="Roboto"/>
                <a:cs typeface="Roboto"/>
                <a:sym typeface="Roboto"/>
              </a:endParaRPr>
            </a:p>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Método de Pago: </a:t>
              </a:r>
              <a:r>
                <a:rPr lang="en" sz="800">
                  <a:solidFill>
                    <a:srgbClr val="A72A1E"/>
                  </a:solidFill>
                  <a:latin typeface="Roboto"/>
                  <a:ea typeface="Roboto"/>
                  <a:cs typeface="Roboto"/>
                  <a:sym typeface="Roboto"/>
                </a:rPr>
                <a:t>Crédito 30 días 5%</a:t>
              </a:r>
              <a:endParaRPr sz="800">
                <a:solidFill>
                  <a:srgbClr val="A72A1E"/>
                </a:solidFill>
                <a:latin typeface="Roboto"/>
                <a:ea typeface="Roboto"/>
                <a:cs typeface="Roboto"/>
                <a:sym typeface="Roboto"/>
              </a:endParaRPr>
            </a:p>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Compras Promedio: $1.550.000</a:t>
              </a:r>
              <a:endParaRPr sz="800">
                <a:solidFill>
                  <a:srgbClr val="A72A1E"/>
                </a:solidFill>
                <a:latin typeface="Roboto"/>
                <a:ea typeface="Roboto"/>
                <a:cs typeface="Roboto"/>
                <a:sym typeface="Roboto"/>
              </a:endParaRPr>
            </a:p>
          </p:txBody>
        </p:sp>
      </p:grpSp>
      <p:grpSp>
        <p:nvGrpSpPr>
          <p:cNvPr id="162" name="Google Shape;162;p23"/>
          <p:cNvGrpSpPr/>
          <p:nvPr/>
        </p:nvGrpSpPr>
        <p:grpSpPr>
          <a:xfrm>
            <a:off x="816398" y="2313750"/>
            <a:ext cx="7511219" cy="852123"/>
            <a:chOff x="1593000" y="2322568"/>
            <a:chExt cx="5957975" cy="643500"/>
          </a:xfrm>
        </p:grpSpPr>
        <p:sp>
          <p:nvSpPr>
            <p:cNvPr id="163" name="Google Shape;163;p23"/>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3"/>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3"/>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3"/>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NO DEDICADO A LA SALUD</a:t>
              </a:r>
              <a:endParaRPr sz="1000">
                <a:solidFill>
                  <a:srgbClr val="FFFFFF"/>
                </a:solidFill>
                <a:latin typeface="Roboto"/>
                <a:ea typeface="Roboto"/>
                <a:cs typeface="Roboto"/>
                <a:sym typeface="Roboto"/>
              </a:endParaRPr>
            </a:p>
          </p:txBody>
        </p:sp>
        <p:sp>
          <p:nvSpPr>
            <p:cNvPr id="167" name="Google Shape;167;p23"/>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sp>
          <p:nvSpPr>
            <p:cNvPr id="169" name="Google Shape;169;p23"/>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Elementos: 1619</a:t>
              </a:r>
              <a:endParaRPr sz="800">
                <a:solidFill>
                  <a:srgbClr val="A72A1E"/>
                </a:solidFill>
                <a:latin typeface="Roboto"/>
                <a:ea typeface="Roboto"/>
                <a:cs typeface="Roboto"/>
                <a:sym typeface="Roboto"/>
              </a:endParaRPr>
            </a:p>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Método de Pago: </a:t>
              </a:r>
              <a:r>
                <a:rPr lang="en" sz="800">
                  <a:solidFill>
                    <a:srgbClr val="A72A1E"/>
                  </a:solidFill>
                  <a:latin typeface="Roboto"/>
                  <a:ea typeface="Roboto"/>
                  <a:cs typeface="Roboto"/>
                  <a:sym typeface="Roboto"/>
                </a:rPr>
                <a:t>Crédito 30 días 5%</a:t>
              </a:r>
              <a:endParaRPr sz="800">
                <a:solidFill>
                  <a:srgbClr val="A72A1E"/>
                </a:solidFill>
                <a:latin typeface="Roboto"/>
                <a:ea typeface="Roboto"/>
                <a:cs typeface="Roboto"/>
                <a:sym typeface="Roboto"/>
              </a:endParaRPr>
            </a:p>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Compras Promedio: $413.000</a:t>
              </a:r>
              <a:endParaRPr sz="800">
                <a:solidFill>
                  <a:srgbClr val="A72A1E"/>
                </a:solidFill>
                <a:latin typeface="Roboto"/>
                <a:ea typeface="Roboto"/>
                <a:cs typeface="Roboto"/>
                <a:sym typeface="Roboto"/>
              </a:endParaRPr>
            </a:p>
          </p:txBody>
        </p:sp>
      </p:grpSp>
      <p:grpSp>
        <p:nvGrpSpPr>
          <p:cNvPr id="170" name="Google Shape;170;p23"/>
          <p:cNvGrpSpPr/>
          <p:nvPr/>
        </p:nvGrpSpPr>
        <p:grpSpPr>
          <a:xfrm>
            <a:off x="816398" y="1446239"/>
            <a:ext cx="7511219" cy="852123"/>
            <a:chOff x="1593000" y="2322568"/>
            <a:chExt cx="5957975" cy="643500"/>
          </a:xfrm>
        </p:grpSpPr>
        <p:sp>
          <p:nvSpPr>
            <p:cNvPr id="171" name="Google Shape;171;p23"/>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3"/>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a:ea typeface="Roboto"/>
                  <a:cs typeface="Roboto"/>
                  <a:sym typeface="Roboto"/>
                </a:rPr>
                <a:t>DROGUERIA FARMACIA Y MISCELANEA</a:t>
              </a:r>
              <a:endParaRPr sz="1000">
                <a:solidFill>
                  <a:srgbClr val="FFFFFF"/>
                </a:solidFill>
                <a:latin typeface="Roboto"/>
                <a:ea typeface="Roboto"/>
                <a:cs typeface="Roboto"/>
                <a:sym typeface="Roboto"/>
              </a:endParaRPr>
            </a:p>
          </p:txBody>
        </p:sp>
        <p:sp>
          <p:nvSpPr>
            <p:cNvPr id="175" name="Google Shape;175;p23"/>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3"/>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177" name="Google Shape;177;p23"/>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Elementos: 1457</a:t>
              </a:r>
              <a:endParaRPr sz="800">
                <a:solidFill>
                  <a:srgbClr val="A72A1E"/>
                </a:solidFill>
                <a:latin typeface="Roboto"/>
                <a:ea typeface="Roboto"/>
                <a:cs typeface="Roboto"/>
                <a:sym typeface="Roboto"/>
              </a:endParaRPr>
            </a:p>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Método de Pago: </a:t>
              </a:r>
              <a:r>
                <a:rPr lang="en" sz="800">
                  <a:solidFill>
                    <a:srgbClr val="A72A1E"/>
                  </a:solidFill>
                  <a:latin typeface="Roboto"/>
                  <a:ea typeface="Roboto"/>
                  <a:cs typeface="Roboto"/>
                  <a:sym typeface="Roboto"/>
                </a:rPr>
                <a:t>Crédito 30 días 5%</a:t>
              </a:r>
              <a:endParaRPr sz="800">
                <a:solidFill>
                  <a:srgbClr val="A72A1E"/>
                </a:solidFill>
                <a:latin typeface="Roboto"/>
                <a:ea typeface="Roboto"/>
                <a:cs typeface="Roboto"/>
                <a:sym typeface="Roboto"/>
              </a:endParaRPr>
            </a:p>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Compras Promedio: $1.765.000</a:t>
              </a:r>
              <a:endParaRPr sz="800">
                <a:solidFill>
                  <a:srgbClr val="A72A1E"/>
                </a:solidFill>
                <a:latin typeface="Roboto"/>
                <a:ea typeface="Roboto"/>
                <a:cs typeface="Roboto"/>
                <a:sym typeface="Roboto"/>
              </a:endParaRPr>
            </a:p>
          </p:txBody>
        </p:sp>
      </p:grpSp>
      <p:grpSp>
        <p:nvGrpSpPr>
          <p:cNvPr id="178" name="Google Shape;178;p23"/>
          <p:cNvGrpSpPr/>
          <p:nvPr/>
        </p:nvGrpSpPr>
        <p:grpSpPr>
          <a:xfrm>
            <a:off x="816398" y="4048750"/>
            <a:ext cx="7511219" cy="852123"/>
            <a:chOff x="1593000" y="2322568"/>
            <a:chExt cx="5957975" cy="643500"/>
          </a:xfrm>
        </p:grpSpPr>
        <p:sp>
          <p:nvSpPr>
            <p:cNvPr id="179" name="Google Shape;179;p23"/>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3"/>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3"/>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OTRAS ESPECIALIDADES MÉDICAS</a:t>
              </a:r>
              <a:endParaRPr sz="1000">
                <a:solidFill>
                  <a:srgbClr val="FFFFFF"/>
                </a:solidFill>
                <a:latin typeface="Roboto"/>
                <a:ea typeface="Roboto"/>
                <a:cs typeface="Roboto"/>
                <a:sym typeface="Roboto"/>
              </a:endParaRPr>
            </a:p>
          </p:txBody>
        </p:sp>
        <p:sp>
          <p:nvSpPr>
            <p:cNvPr id="183" name="Google Shape;183;p23"/>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04</a:t>
              </a:r>
              <a:endParaRPr sz="2600">
                <a:solidFill>
                  <a:srgbClr val="FFFFFF"/>
                </a:solidFill>
                <a:latin typeface="Roboto Thin"/>
                <a:ea typeface="Roboto Thin"/>
                <a:cs typeface="Roboto Thin"/>
                <a:sym typeface="Roboto Thin"/>
              </a:endParaRPr>
            </a:p>
          </p:txBody>
        </p:sp>
        <p:sp>
          <p:nvSpPr>
            <p:cNvPr id="185" name="Google Shape;185;p23"/>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Elementos: 502</a:t>
              </a:r>
              <a:endParaRPr sz="800">
                <a:solidFill>
                  <a:srgbClr val="A72A1E"/>
                </a:solidFill>
                <a:latin typeface="Roboto"/>
                <a:ea typeface="Roboto"/>
                <a:cs typeface="Roboto"/>
                <a:sym typeface="Roboto"/>
              </a:endParaRPr>
            </a:p>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Método de Pago: </a:t>
              </a:r>
              <a:r>
                <a:rPr lang="en" sz="800">
                  <a:solidFill>
                    <a:srgbClr val="A72A1E"/>
                  </a:solidFill>
                  <a:latin typeface="Roboto"/>
                  <a:ea typeface="Roboto"/>
                  <a:cs typeface="Roboto"/>
                  <a:sym typeface="Roboto"/>
                </a:rPr>
                <a:t>Contado</a:t>
              </a:r>
              <a:endParaRPr sz="800">
                <a:solidFill>
                  <a:srgbClr val="A72A1E"/>
                </a:solidFill>
                <a:latin typeface="Roboto"/>
                <a:ea typeface="Roboto"/>
                <a:cs typeface="Roboto"/>
                <a:sym typeface="Roboto"/>
              </a:endParaRPr>
            </a:p>
            <a:p>
              <a:pPr indent="-279400" lvl="0" marL="457200" rtl="0" algn="l">
                <a:lnSpc>
                  <a:spcPct val="115000"/>
                </a:lnSpc>
                <a:spcBef>
                  <a:spcPts val="0"/>
                </a:spcBef>
                <a:spcAft>
                  <a:spcPts val="0"/>
                </a:spcAft>
                <a:buClr>
                  <a:srgbClr val="A72A1E"/>
                </a:buClr>
                <a:buSzPts val="800"/>
                <a:buFont typeface="Roboto"/>
                <a:buChar char="●"/>
              </a:pPr>
              <a:r>
                <a:rPr lang="en" sz="800">
                  <a:solidFill>
                    <a:srgbClr val="A72A1E"/>
                  </a:solidFill>
                  <a:latin typeface="Roboto"/>
                  <a:ea typeface="Roboto"/>
                  <a:cs typeface="Roboto"/>
                  <a:sym typeface="Roboto"/>
                </a:rPr>
                <a:t>Compras Promedio: $0</a:t>
              </a:r>
              <a:endParaRPr sz="800">
                <a:solidFill>
                  <a:srgbClr val="A72A1E"/>
                </a:solidFill>
                <a:latin typeface="Roboto"/>
                <a:ea typeface="Roboto"/>
                <a:cs typeface="Roboto"/>
                <a:sym typeface="Roboto"/>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24"/>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Diseño Experimento Clustering</a:t>
            </a:r>
            <a:endParaRPr/>
          </a:p>
        </p:txBody>
      </p:sp>
      <p:sp>
        <p:nvSpPr>
          <p:cNvPr id="191" name="Google Shape;191;p24"/>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AutoNum type="arabicPeriod"/>
            </a:pPr>
            <a:r>
              <a:rPr b="1" lang="en"/>
              <a:t>Problema.</a:t>
            </a:r>
            <a:endParaRPr b="1"/>
          </a:p>
          <a:p>
            <a:pPr indent="0" lvl="0" marL="457200" rtl="0" algn="l">
              <a:lnSpc>
                <a:spcPct val="100000"/>
              </a:lnSpc>
              <a:spcBef>
                <a:spcPts val="1600"/>
              </a:spcBef>
              <a:spcAft>
                <a:spcPts val="0"/>
              </a:spcAft>
              <a:buNone/>
            </a:pPr>
            <a:r>
              <a:rPr b="1" lang="en"/>
              <a:t> ¿Cuál algoritmo de Clusterización es más rápido? K-means vs Mean Shift</a:t>
            </a:r>
            <a:endParaRPr b="1"/>
          </a:p>
          <a:p>
            <a:pPr indent="-311150" lvl="0" marL="457200" rtl="0" algn="l">
              <a:lnSpc>
                <a:spcPct val="100000"/>
              </a:lnSpc>
              <a:spcBef>
                <a:spcPts val="1600"/>
              </a:spcBef>
              <a:spcAft>
                <a:spcPts val="0"/>
              </a:spcAft>
              <a:buSzPts val="1300"/>
              <a:buAutoNum type="arabicPeriod"/>
            </a:pPr>
            <a:r>
              <a:rPr b="1" lang="en"/>
              <a:t>Variable de respuesta.</a:t>
            </a:r>
            <a:endParaRPr b="1"/>
          </a:p>
          <a:p>
            <a:pPr indent="0" lvl="0" marL="457200" rtl="0" algn="l">
              <a:lnSpc>
                <a:spcPct val="100000"/>
              </a:lnSpc>
              <a:spcBef>
                <a:spcPts val="1600"/>
              </a:spcBef>
              <a:spcAft>
                <a:spcPts val="0"/>
              </a:spcAft>
              <a:buNone/>
            </a:pPr>
            <a:r>
              <a:rPr b="1" lang="en"/>
              <a:t> Tiempo de ejecución de los algoritmos</a:t>
            </a:r>
            <a:endParaRPr b="1"/>
          </a:p>
          <a:p>
            <a:pPr indent="-311150" lvl="0" marL="457200" rtl="0" algn="l">
              <a:lnSpc>
                <a:spcPct val="100000"/>
              </a:lnSpc>
              <a:spcBef>
                <a:spcPts val="1600"/>
              </a:spcBef>
              <a:spcAft>
                <a:spcPts val="0"/>
              </a:spcAft>
              <a:buSzPts val="1300"/>
              <a:buAutoNum type="arabicPeriod"/>
            </a:pPr>
            <a:r>
              <a:rPr b="1" lang="en"/>
              <a:t>Factores a estudiar.</a:t>
            </a:r>
            <a:endParaRPr b="1"/>
          </a:p>
          <a:p>
            <a:pPr indent="0" lvl="0" marL="0" rtl="0" algn="l">
              <a:lnSpc>
                <a:spcPct val="100000"/>
              </a:lnSpc>
              <a:spcBef>
                <a:spcPts val="1600"/>
              </a:spcBef>
              <a:spcAft>
                <a:spcPts val="0"/>
              </a:spcAft>
              <a:buNone/>
            </a:pPr>
            <a:r>
              <a:rPr b="1" lang="en"/>
              <a:t>	Variantes Clustering</a:t>
            </a:r>
            <a:br>
              <a:rPr b="1" lang="en"/>
            </a:br>
            <a:r>
              <a:rPr b="1" lang="en"/>
              <a:t>	Tamaño Entradas</a:t>
            </a:r>
            <a:endParaRPr b="1"/>
          </a:p>
          <a:p>
            <a:pPr indent="0" lvl="0" marL="0" marR="0" rtl="0" algn="l">
              <a:lnSpc>
                <a:spcPct val="100000"/>
              </a:lnSpc>
              <a:spcBef>
                <a:spcPts val="1600"/>
              </a:spcBef>
              <a:spcAft>
                <a:spcPts val="1600"/>
              </a:spcAft>
              <a:buNone/>
            </a:pPr>
            <a:r>
              <a:t/>
            </a:r>
            <a:endParaRPr b="1"/>
          </a:p>
        </p:txBody>
      </p:sp>
      <p:sp>
        <p:nvSpPr>
          <p:cNvPr id="192" name="Google Shape;192;p24"/>
          <p:cNvSpPr txBox="1"/>
          <p:nvPr>
            <p:ph idx="2" type="body"/>
          </p:nvPr>
        </p:nvSpPr>
        <p:spPr>
          <a:xfrm>
            <a:off x="4643600" y="2078875"/>
            <a:ext cx="3774300" cy="2819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t>  4.	</a:t>
            </a:r>
            <a:r>
              <a:rPr b="1" lang="en"/>
              <a:t>Niveles.</a:t>
            </a:r>
            <a:endParaRPr b="1"/>
          </a:p>
          <a:p>
            <a:pPr indent="-298450" lvl="1" marL="914400" rtl="0" algn="l">
              <a:lnSpc>
                <a:spcPct val="100000"/>
              </a:lnSpc>
              <a:spcBef>
                <a:spcPts val="1600"/>
              </a:spcBef>
              <a:spcAft>
                <a:spcPts val="0"/>
              </a:spcAft>
              <a:buSzPts val="1100"/>
              <a:buAutoNum type="alphaLcPeriod"/>
            </a:pPr>
            <a:r>
              <a:rPr b="1" lang="en"/>
              <a:t>Tamaño de entradas:</a:t>
            </a:r>
            <a:endParaRPr b="1"/>
          </a:p>
          <a:p>
            <a:pPr indent="-298450" lvl="2" marL="1371600" rtl="0" algn="l">
              <a:lnSpc>
                <a:spcPct val="100000"/>
              </a:lnSpc>
              <a:spcBef>
                <a:spcPts val="0"/>
              </a:spcBef>
              <a:spcAft>
                <a:spcPts val="0"/>
              </a:spcAft>
              <a:buSzPts val="1100"/>
              <a:buAutoNum type="romanLcPeriod"/>
            </a:pPr>
            <a:r>
              <a:rPr b="1" lang="en"/>
              <a:t>10</a:t>
            </a:r>
            <a:endParaRPr b="1"/>
          </a:p>
          <a:p>
            <a:pPr indent="-298450" lvl="2" marL="1371600" rtl="0" algn="l">
              <a:lnSpc>
                <a:spcPct val="100000"/>
              </a:lnSpc>
              <a:spcBef>
                <a:spcPts val="0"/>
              </a:spcBef>
              <a:spcAft>
                <a:spcPts val="0"/>
              </a:spcAft>
              <a:buSzPts val="1100"/>
              <a:buAutoNum type="romanLcPeriod"/>
            </a:pPr>
            <a:r>
              <a:rPr b="1" lang="en"/>
              <a:t>100</a:t>
            </a:r>
            <a:endParaRPr b="1"/>
          </a:p>
          <a:p>
            <a:pPr indent="-298450" lvl="2" marL="1371600" rtl="0" algn="l">
              <a:lnSpc>
                <a:spcPct val="100000"/>
              </a:lnSpc>
              <a:spcBef>
                <a:spcPts val="0"/>
              </a:spcBef>
              <a:spcAft>
                <a:spcPts val="0"/>
              </a:spcAft>
              <a:buSzPts val="1100"/>
              <a:buAutoNum type="romanLcPeriod"/>
            </a:pPr>
            <a:r>
              <a:rPr b="1" lang="en"/>
              <a:t>1000</a:t>
            </a:r>
            <a:endParaRPr b="1"/>
          </a:p>
          <a:p>
            <a:pPr indent="-298450" lvl="2" marL="1371600" rtl="0" algn="l">
              <a:lnSpc>
                <a:spcPct val="100000"/>
              </a:lnSpc>
              <a:spcBef>
                <a:spcPts val="0"/>
              </a:spcBef>
              <a:spcAft>
                <a:spcPts val="0"/>
              </a:spcAft>
              <a:buSzPts val="1100"/>
              <a:buAutoNum type="romanLcPeriod"/>
            </a:pPr>
            <a:r>
              <a:rPr b="1" lang="en"/>
              <a:t>2000</a:t>
            </a:r>
            <a:endParaRPr b="1"/>
          </a:p>
          <a:p>
            <a:pPr indent="-298450" lvl="2" marL="1371600" rtl="0" algn="l">
              <a:lnSpc>
                <a:spcPct val="100000"/>
              </a:lnSpc>
              <a:spcBef>
                <a:spcPts val="0"/>
              </a:spcBef>
              <a:spcAft>
                <a:spcPts val="0"/>
              </a:spcAft>
              <a:buSzPts val="1100"/>
              <a:buAutoNum type="romanLcPeriod"/>
            </a:pPr>
            <a:r>
              <a:rPr b="1" lang="en"/>
              <a:t>4000</a:t>
            </a:r>
            <a:endParaRPr b="1"/>
          </a:p>
          <a:p>
            <a:pPr indent="-298450" lvl="1" marL="914400" rtl="0" algn="l">
              <a:lnSpc>
                <a:spcPct val="100000"/>
              </a:lnSpc>
              <a:spcBef>
                <a:spcPts val="0"/>
              </a:spcBef>
              <a:spcAft>
                <a:spcPts val="0"/>
              </a:spcAft>
              <a:buSzPts val="1100"/>
              <a:buAutoNum type="alphaLcPeriod"/>
            </a:pPr>
            <a:r>
              <a:rPr b="1" lang="en"/>
              <a:t>Variantes de Clustering:</a:t>
            </a:r>
            <a:endParaRPr b="1"/>
          </a:p>
          <a:p>
            <a:pPr indent="-298450" lvl="2" marL="1371600" rtl="0" algn="l">
              <a:lnSpc>
                <a:spcPct val="100000"/>
              </a:lnSpc>
              <a:spcBef>
                <a:spcPts val="0"/>
              </a:spcBef>
              <a:spcAft>
                <a:spcPts val="0"/>
              </a:spcAft>
              <a:buSzPts val="1100"/>
              <a:buAutoNum type="romanLcPeriod"/>
            </a:pPr>
            <a:r>
              <a:rPr b="1" lang="en"/>
              <a:t>K-means</a:t>
            </a:r>
            <a:endParaRPr b="1"/>
          </a:p>
          <a:p>
            <a:pPr indent="-298450" lvl="2" marL="1371600" rtl="0" algn="l">
              <a:lnSpc>
                <a:spcPct val="100000"/>
              </a:lnSpc>
              <a:spcBef>
                <a:spcPts val="0"/>
              </a:spcBef>
              <a:spcAft>
                <a:spcPts val="0"/>
              </a:spcAft>
              <a:buSzPts val="1100"/>
              <a:buAutoNum type="romanLcPeriod"/>
            </a:pPr>
            <a:r>
              <a:rPr b="1" lang="en"/>
              <a:t>Mean Shift</a:t>
            </a:r>
            <a:endParaRPr b="1"/>
          </a:p>
          <a:p>
            <a:pPr indent="0" lvl="0" marL="0" rtl="0" algn="l">
              <a:lnSpc>
                <a:spcPct val="100000"/>
              </a:lnSpc>
              <a:spcBef>
                <a:spcPts val="1600"/>
              </a:spcBef>
              <a:spcAft>
                <a:spcPts val="0"/>
              </a:spcAft>
              <a:buNone/>
            </a:pPr>
            <a:r>
              <a:rPr b="1" lang="en"/>
              <a:t> 5.	Repeticiones: 100 por tratamiento</a:t>
            </a:r>
            <a:endParaRPr b="1"/>
          </a:p>
          <a:p>
            <a:pPr indent="0" lvl="0" marL="457200" rtl="0" algn="l">
              <a:lnSpc>
                <a:spcPct val="100000"/>
              </a:lnSpc>
              <a:spcBef>
                <a:spcPts val="1600"/>
              </a:spcBef>
              <a:spcAft>
                <a:spcPts val="0"/>
              </a:spcAft>
              <a:buNone/>
            </a:pPr>
            <a:r>
              <a:t/>
            </a:r>
            <a:endParaRPr b="1"/>
          </a:p>
          <a:p>
            <a:pPr indent="0" lvl="0" marL="0" rtl="0" algn="l">
              <a:lnSpc>
                <a:spcPct val="100000"/>
              </a:lnSpc>
              <a:spcBef>
                <a:spcPts val="1600"/>
              </a:spcBef>
              <a:spcAft>
                <a:spcPts val="0"/>
              </a:spcAft>
              <a:buNone/>
            </a:pPr>
            <a:r>
              <a:t/>
            </a:r>
            <a:endParaRPr b="1"/>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5"/>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Diseño Experimento Clustering</a:t>
            </a:r>
            <a:endParaRPr/>
          </a:p>
        </p:txBody>
      </p:sp>
      <p:graphicFrame>
        <p:nvGraphicFramePr>
          <p:cNvPr id="198" name="Google Shape;198;p25"/>
          <p:cNvGraphicFramePr/>
          <p:nvPr/>
        </p:nvGraphicFramePr>
        <p:xfrm>
          <a:off x="5126850" y="633413"/>
          <a:ext cx="3000000" cy="3000000"/>
        </p:xfrm>
        <a:graphic>
          <a:graphicData uri="http://schemas.openxmlformats.org/drawingml/2006/table">
            <a:tbl>
              <a:tblPr>
                <a:noFill/>
                <a:tableStyleId>{3DB6CB6C-A7B6-445B-B277-64F2642A61B8}</a:tableStyleId>
              </a:tblPr>
              <a:tblGrid>
                <a:gridCol w="933450"/>
                <a:gridCol w="1466850"/>
                <a:gridCol w="1123950"/>
              </a:tblGrid>
              <a:tr h="333375">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Tratamiento</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sz="950">
                          <a:latin typeface="Consolas"/>
                          <a:ea typeface="Consolas"/>
                          <a:cs typeface="Consolas"/>
                          <a:sym typeface="Consolas"/>
                        </a:rPr>
                        <a:t>Variante Clustering</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sz="950">
                          <a:latin typeface="Consolas"/>
                          <a:ea typeface="Consolas"/>
                          <a:cs typeface="Consolas"/>
                          <a:sym typeface="Consolas"/>
                        </a:rPr>
                        <a:t>Tamaño Entrada</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r>
              <a:tr h="333375">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1</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K-means</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10</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r>
              <a:tr h="333375">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2</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K-means</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100</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r>
              <a:tr h="333375">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3</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K-means</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1000</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r>
              <a:tr h="333375">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4</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K-means</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2000</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r>
              <a:tr h="333375">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5</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K-means</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4000</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r>
              <a:tr h="333375">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6</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Mean Shift</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10</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r>
              <a:tr h="333375">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7</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Mean Shift</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100</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r>
              <a:tr h="333375">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8</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Mean Shift</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1000</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r>
              <a:tr h="333375">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9</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Mean Shift</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2000</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r>
              <a:tr h="333375">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10</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Mean Shift</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rPr lang="en" sz="950">
                          <a:latin typeface="Consolas"/>
                          <a:ea typeface="Consolas"/>
                          <a:cs typeface="Consolas"/>
                          <a:sym typeface="Consolas"/>
                        </a:rPr>
                        <a:t>4000</a:t>
                      </a:r>
                      <a:endParaRPr sz="950">
                        <a:latin typeface="Consolas"/>
                        <a:ea typeface="Consolas"/>
                        <a:cs typeface="Consolas"/>
                        <a:sym typeface="Consolas"/>
                      </a:endParaRPr>
                    </a:p>
                  </a:txBody>
                  <a:tcPr marT="95250" marB="95250" marR="95250" marL="95250">
                    <a:lnL cap="flat" cmpd="sng" w="12625">
                      <a:solidFill>
                        <a:srgbClr val="9E9E9E"/>
                      </a:solidFill>
                      <a:prstDash val="solid"/>
                      <a:round/>
                      <a:headEnd len="sm" w="sm" type="none"/>
                      <a:tailEnd len="sm" w="sm" type="none"/>
                    </a:lnL>
                    <a:lnR cap="flat" cmpd="sng" w="12625">
                      <a:solidFill>
                        <a:srgbClr val="9E9E9E"/>
                      </a:solidFill>
                      <a:prstDash val="solid"/>
                      <a:round/>
                      <a:headEnd len="sm" w="sm" type="none"/>
                      <a:tailEnd len="sm" w="sm" type="none"/>
                    </a:lnR>
                    <a:lnT cap="flat" cmpd="sng" w="12625">
                      <a:solidFill>
                        <a:srgbClr val="9E9E9E"/>
                      </a:solidFill>
                      <a:prstDash val="solid"/>
                      <a:round/>
                      <a:headEnd len="sm" w="sm" type="none"/>
                      <a:tailEnd len="sm" w="sm" type="none"/>
                    </a:lnT>
                    <a:lnB cap="flat" cmpd="sng" w="12625">
                      <a:solidFill>
                        <a:srgbClr val="9E9E9E"/>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FB9C3"/>
        </a:solidFill>
      </p:bgPr>
    </p:bg>
    <p:spTree>
      <p:nvGrpSpPr>
        <p:cNvPr id="202" name="Shape 202"/>
        <p:cNvGrpSpPr/>
        <p:nvPr/>
      </p:nvGrpSpPr>
      <p:grpSpPr>
        <a:xfrm>
          <a:off x="0" y="0"/>
          <a:ext cx="0" cy="0"/>
          <a:chOff x="0" y="0"/>
          <a:chExt cx="0" cy="0"/>
        </a:xfrm>
      </p:grpSpPr>
      <p:sp>
        <p:nvSpPr>
          <p:cNvPr id="203" name="Google Shape;203;p26"/>
          <p:cNvSpPr txBox="1"/>
          <p:nvPr>
            <p:ph type="title"/>
          </p:nvPr>
        </p:nvSpPr>
        <p:spPr>
          <a:xfrm>
            <a:off x="729450" y="864300"/>
            <a:ext cx="7021200" cy="6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Analisis PESTLE</a:t>
            </a:r>
            <a:endParaRPr b="0"/>
          </a:p>
        </p:txBody>
      </p:sp>
      <p:pic>
        <p:nvPicPr>
          <p:cNvPr id="204" name="Google Shape;204;p26"/>
          <p:cNvPicPr preferRelativeResize="0"/>
          <p:nvPr/>
        </p:nvPicPr>
        <p:blipFill>
          <a:blip r:embed="rId3">
            <a:alphaModFix/>
          </a:blip>
          <a:stretch>
            <a:fillRect/>
          </a:stretch>
        </p:blipFill>
        <p:spPr>
          <a:xfrm>
            <a:off x="693400" y="1822950"/>
            <a:ext cx="4758050" cy="1685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27"/>
          <p:cNvSpPr txBox="1"/>
          <p:nvPr>
            <p:ph type="title"/>
          </p:nvPr>
        </p:nvSpPr>
        <p:spPr>
          <a:xfrm>
            <a:off x="7329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Desarrollo PESTLE</a:t>
            </a:r>
            <a:endParaRPr/>
          </a:p>
        </p:txBody>
      </p:sp>
      <p:graphicFrame>
        <p:nvGraphicFramePr>
          <p:cNvPr id="210" name="Google Shape;210;p27"/>
          <p:cNvGraphicFramePr/>
          <p:nvPr/>
        </p:nvGraphicFramePr>
        <p:xfrm>
          <a:off x="411450" y="1853855"/>
          <a:ext cx="3000000" cy="3000000"/>
        </p:xfrm>
        <a:graphic>
          <a:graphicData uri="http://schemas.openxmlformats.org/drawingml/2006/table">
            <a:tbl>
              <a:tblPr>
                <a:noFill/>
                <a:tableStyleId>{7C760673-79DA-4DE1-81A8-7CE5AC8BB573}</a:tableStyleId>
              </a:tblPr>
              <a:tblGrid>
                <a:gridCol w="1241575"/>
                <a:gridCol w="1163150"/>
                <a:gridCol w="2574725"/>
                <a:gridCol w="1094550"/>
                <a:gridCol w="1123950"/>
                <a:gridCol w="1133750"/>
              </a:tblGrid>
              <a:tr h="411475">
                <a:tc gridSpan="2" rowSpan="2">
                  <a:txBody>
                    <a:bodyPr>
                      <a:noAutofit/>
                    </a:bodyPr>
                    <a:lstStyle/>
                    <a:p>
                      <a:pPr indent="0" lvl="0" marL="0" rtl="0" algn="ctr">
                        <a:spcBef>
                          <a:spcPts val="0"/>
                        </a:spcBef>
                        <a:spcAft>
                          <a:spcPts val="0"/>
                        </a:spcAft>
                        <a:buNone/>
                      </a:pPr>
                      <a:r>
                        <a:rPr b="1" lang="en"/>
                        <a:t>FACTORES</a:t>
                      </a:r>
                      <a:endParaRPr b="1"/>
                    </a:p>
                  </a:txBody>
                  <a:tcPr marT="91425" marB="91425" marR="91425" marL="91425"/>
                </a:tc>
                <a:tc rowSpan="2" hMerge="1"/>
                <a:tc rowSpan="2">
                  <a:txBody>
                    <a:bodyPr>
                      <a:noAutofit/>
                    </a:bodyPr>
                    <a:lstStyle/>
                    <a:p>
                      <a:pPr indent="0" lvl="0" marL="0" rtl="0" algn="ctr">
                        <a:spcBef>
                          <a:spcPts val="0"/>
                        </a:spcBef>
                        <a:spcAft>
                          <a:spcPts val="0"/>
                        </a:spcAft>
                        <a:buNone/>
                      </a:pPr>
                      <a:r>
                        <a:rPr b="1" lang="en"/>
                        <a:t>DETALLE</a:t>
                      </a:r>
                      <a:endParaRPr b="1"/>
                    </a:p>
                  </a:txBody>
                  <a:tcPr marT="91425" marB="91425" marR="91425" marL="91425"/>
                </a:tc>
                <a:tc gridSpan="3">
                  <a:txBody>
                    <a:bodyPr>
                      <a:noAutofit/>
                    </a:bodyPr>
                    <a:lstStyle/>
                    <a:p>
                      <a:pPr indent="0" lvl="0" marL="0" rtl="0" algn="ctr">
                        <a:spcBef>
                          <a:spcPts val="0"/>
                        </a:spcBef>
                        <a:spcAft>
                          <a:spcPts val="0"/>
                        </a:spcAft>
                        <a:buNone/>
                      </a:pPr>
                      <a:r>
                        <a:rPr b="1" lang="en"/>
                        <a:t>IMPACTO</a:t>
                      </a:r>
                      <a:endParaRPr b="1"/>
                    </a:p>
                  </a:txBody>
                  <a:tcPr marT="91425" marB="91425" marR="91425" marL="91425"/>
                </a:tc>
                <a:tc hMerge="1"/>
                <a:tc hMerge="1"/>
              </a:tr>
              <a:tr h="411475">
                <a:tc gridSpan="2" vMerge="1"/>
                <a:tc hMerge="1" vMerge="1"/>
                <a:tc vMerge="1"/>
                <a:tc>
                  <a:txBody>
                    <a:bodyPr>
                      <a:noAutofit/>
                    </a:bodyPr>
                    <a:lstStyle/>
                    <a:p>
                      <a:pPr indent="0" lvl="0" marL="0" rtl="0" algn="ctr">
                        <a:spcBef>
                          <a:spcPts val="0"/>
                        </a:spcBef>
                        <a:spcAft>
                          <a:spcPts val="0"/>
                        </a:spcAft>
                        <a:buNone/>
                      </a:pPr>
                      <a:r>
                        <a:rPr b="1" lang="en"/>
                        <a:t>POSITIVO</a:t>
                      </a:r>
                      <a:endParaRPr b="1"/>
                    </a:p>
                  </a:txBody>
                  <a:tcPr marT="91425" marB="91425" marR="91425" marL="91425"/>
                </a:tc>
                <a:tc>
                  <a:txBody>
                    <a:bodyPr>
                      <a:noAutofit/>
                    </a:bodyPr>
                    <a:lstStyle/>
                    <a:p>
                      <a:pPr indent="0" lvl="0" marL="0" rtl="0" algn="ctr">
                        <a:spcBef>
                          <a:spcPts val="0"/>
                        </a:spcBef>
                        <a:spcAft>
                          <a:spcPts val="0"/>
                        </a:spcAft>
                        <a:buNone/>
                      </a:pPr>
                      <a:r>
                        <a:rPr b="1" lang="en"/>
                        <a:t>NEUTRO</a:t>
                      </a:r>
                      <a:endParaRPr b="1"/>
                    </a:p>
                  </a:txBody>
                  <a:tcPr marT="91425" marB="91425" marR="91425" marL="91425"/>
                </a:tc>
                <a:tc>
                  <a:txBody>
                    <a:bodyPr>
                      <a:noAutofit/>
                    </a:bodyPr>
                    <a:lstStyle/>
                    <a:p>
                      <a:pPr indent="0" lvl="0" marL="0" rtl="0" algn="ctr">
                        <a:spcBef>
                          <a:spcPts val="0"/>
                        </a:spcBef>
                        <a:spcAft>
                          <a:spcPts val="0"/>
                        </a:spcAft>
                        <a:buNone/>
                      </a:pPr>
                      <a:r>
                        <a:rPr b="1" lang="en"/>
                        <a:t>NEGATIVO</a:t>
                      </a:r>
                      <a:endParaRPr b="1"/>
                    </a:p>
                  </a:txBody>
                  <a:tcPr marT="91425" marB="91425" marR="91425" marL="91425"/>
                </a:tc>
              </a:tr>
              <a:tr h="968475">
                <a:tc>
                  <a:txBody>
                    <a:bodyPr>
                      <a:noAutofit/>
                    </a:bodyPr>
                    <a:lstStyle/>
                    <a:p>
                      <a:pPr indent="0" lvl="0" marL="0" rtl="0" algn="l">
                        <a:spcBef>
                          <a:spcPts val="0"/>
                        </a:spcBef>
                        <a:spcAft>
                          <a:spcPts val="0"/>
                        </a:spcAft>
                        <a:buNone/>
                      </a:pPr>
                      <a:r>
                        <a:rPr b="1" lang="en" sz="1200"/>
                        <a:t>POLÍTICOS</a:t>
                      </a:r>
                      <a:endParaRPr b="1" sz="1200"/>
                    </a:p>
                  </a:txBody>
                  <a:tcPr marT="91425" marB="91425" marR="91425" marL="91425"/>
                </a:tc>
                <a:tc>
                  <a:txBody>
                    <a:bodyPr>
                      <a:noAutofit/>
                    </a:bodyPr>
                    <a:lstStyle/>
                    <a:p>
                      <a:pPr indent="0" lvl="0" marL="0" rtl="0" algn="l">
                        <a:spcBef>
                          <a:spcPts val="0"/>
                        </a:spcBef>
                        <a:spcAft>
                          <a:spcPts val="0"/>
                        </a:spcAft>
                        <a:buNone/>
                      </a:pPr>
                      <a:r>
                        <a:rPr lang="en" sz="900"/>
                        <a:t>Dirección de desarrollo de industria TI</a:t>
                      </a:r>
                      <a:endParaRPr sz="900"/>
                    </a:p>
                  </a:txBody>
                  <a:tcPr marT="91425" marB="91425" marR="91425" marL="91425"/>
                </a:tc>
                <a:tc>
                  <a:txBody>
                    <a:bodyPr>
                      <a:noAutofit/>
                    </a:bodyPr>
                    <a:lstStyle/>
                    <a:p>
                      <a:pPr indent="0" lvl="0" marL="0" rtl="0" algn="just">
                        <a:spcBef>
                          <a:spcPts val="0"/>
                        </a:spcBef>
                        <a:spcAft>
                          <a:spcPts val="0"/>
                        </a:spcAft>
                        <a:buNone/>
                      </a:pPr>
                      <a:r>
                        <a:rPr lang="en" sz="900">
                          <a:highlight>
                            <a:srgbClr val="FFFFFF"/>
                          </a:highlight>
                        </a:rPr>
                        <a:t>Dirige el diseño, la formulación, la implementación y el seguimiento de políticas y el marco normativo la Industria de Tecnologías de la Información en el marco de la Constitución Política, la legislación vigente y las políticas del Gobierno Nacional.</a:t>
                      </a:r>
                      <a:endParaRPr sz="900"/>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r>
              <a:tr h="1362625">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rPr lang="en" sz="900"/>
                        <a:t>Lineamiento de desarrollo de proyectos de software</a:t>
                      </a:r>
                      <a:endParaRPr sz="900"/>
                    </a:p>
                  </a:txBody>
                  <a:tcPr marT="91425" marB="91425" marR="91425" marL="91425"/>
                </a:tc>
                <a:tc>
                  <a:txBody>
                    <a:bodyPr>
                      <a:noAutofit/>
                    </a:bodyPr>
                    <a:lstStyle/>
                    <a:p>
                      <a:pPr indent="0" lvl="0" marL="0" rtl="0" algn="just">
                        <a:spcBef>
                          <a:spcPts val="0"/>
                        </a:spcBef>
                        <a:spcAft>
                          <a:spcPts val="0"/>
                        </a:spcAft>
                        <a:buNone/>
                      </a:pPr>
                      <a:r>
                        <a:rPr lang="en" sz="900"/>
                        <a:t>Funciones: Unificar la metodología y el lenguaje utilizado en la construcción de productos de software que se despliegan en la plataforma de la Presidencia de la República. Mejorar la calidad de los desarrollos y la mantenibilidad de estos, dando cumplimiento a los principios y fundamentos de la Estrategia de Gobierno en Línea, como la innovación, confianza y seguridad.</a:t>
                      </a:r>
                      <a:endParaRPr sz="900"/>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28"/>
          <p:cNvSpPr txBox="1"/>
          <p:nvPr>
            <p:ph type="title"/>
          </p:nvPr>
        </p:nvSpPr>
        <p:spPr>
          <a:xfrm>
            <a:off x="7329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Desarrollo PESTLE</a:t>
            </a:r>
            <a:endParaRPr/>
          </a:p>
        </p:txBody>
      </p:sp>
      <p:graphicFrame>
        <p:nvGraphicFramePr>
          <p:cNvPr id="216" name="Google Shape;216;p28"/>
          <p:cNvGraphicFramePr/>
          <p:nvPr/>
        </p:nvGraphicFramePr>
        <p:xfrm>
          <a:off x="411450" y="1853855"/>
          <a:ext cx="3000000" cy="3000000"/>
        </p:xfrm>
        <a:graphic>
          <a:graphicData uri="http://schemas.openxmlformats.org/drawingml/2006/table">
            <a:tbl>
              <a:tblPr>
                <a:noFill/>
                <a:tableStyleId>{7C760673-79DA-4DE1-81A8-7CE5AC8BB573}</a:tableStyleId>
              </a:tblPr>
              <a:tblGrid>
                <a:gridCol w="1241575"/>
                <a:gridCol w="1163150"/>
                <a:gridCol w="2574725"/>
                <a:gridCol w="1094550"/>
                <a:gridCol w="1123950"/>
                <a:gridCol w="1133750"/>
              </a:tblGrid>
              <a:tr h="392125">
                <a:tc gridSpan="2" rowSpan="2">
                  <a:txBody>
                    <a:bodyPr>
                      <a:noAutofit/>
                    </a:bodyPr>
                    <a:lstStyle/>
                    <a:p>
                      <a:pPr indent="0" lvl="0" marL="0" rtl="0" algn="ctr">
                        <a:spcBef>
                          <a:spcPts val="0"/>
                        </a:spcBef>
                        <a:spcAft>
                          <a:spcPts val="0"/>
                        </a:spcAft>
                        <a:buNone/>
                      </a:pPr>
                      <a:r>
                        <a:rPr b="1" lang="en"/>
                        <a:t>FACTORES</a:t>
                      </a:r>
                      <a:endParaRPr b="1"/>
                    </a:p>
                  </a:txBody>
                  <a:tcPr marT="91425" marB="91425" marR="91425" marL="91425"/>
                </a:tc>
                <a:tc rowSpan="2" hMerge="1"/>
                <a:tc rowSpan="2">
                  <a:txBody>
                    <a:bodyPr>
                      <a:noAutofit/>
                    </a:bodyPr>
                    <a:lstStyle/>
                    <a:p>
                      <a:pPr indent="0" lvl="0" marL="0" rtl="0" algn="ctr">
                        <a:spcBef>
                          <a:spcPts val="0"/>
                        </a:spcBef>
                        <a:spcAft>
                          <a:spcPts val="0"/>
                        </a:spcAft>
                        <a:buNone/>
                      </a:pPr>
                      <a:r>
                        <a:rPr b="1" lang="en"/>
                        <a:t>DETALLE</a:t>
                      </a:r>
                      <a:endParaRPr b="1"/>
                    </a:p>
                  </a:txBody>
                  <a:tcPr marT="91425" marB="91425" marR="91425" marL="91425"/>
                </a:tc>
                <a:tc gridSpan="3">
                  <a:txBody>
                    <a:bodyPr>
                      <a:noAutofit/>
                    </a:bodyPr>
                    <a:lstStyle/>
                    <a:p>
                      <a:pPr indent="0" lvl="0" marL="0" rtl="0" algn="ctr">
                        <a:spcBef>
                          <a:spcPts val="0"/>
                        </a:spcBef>
                        <a:spcAft>
                          <a:spcPts val="0"/>
                        </a:spcAft>
                        <a:buNone/>
                      </a:pPr>
                      <a:r>
                        <a:rPr b="1" lang="en"/>
                        <a:t>IMPACTO</a:t>
                      </a:r>
                      <a:endParaRPr b="1"/>
                    </a:p>
                  </a:txBody>
                  <a:tcPr marT="91425" marB="91425" marR="91425" marL="91425"/>
                </a:tc>
                <a:tc hMerge="1"/>
                <a:tc hMerge="1"/>
              </a:tr>
              <a:tr h="392125">
                <a:tc gridSpan="2" vMerge="1"/>
                <a:tc hMerge="1" vMerge="1"/>
                <a:tc vMerge="1"/>
                <a:tc>
                  <a:txBody>
                    <a:bodyPr>
                      <a:noAutofit/>
                    </a:bodyPr>
                    <a:lstStyle/>
                    <a:p>
                      <a:pPr indent="0" lvl="0" marL="0" rtl="0" algn="ctr">
                        <a:spcBef>
                          <a:spcPts val="0"/>
                        </a:spcBef>
                        <a:spcAft>
                          <a:spcPts val="0"/>
                        </a:spcAft>
                        <a:buNone/>
                      </a:pPr>
                      <a:r>
                        <a:rPr b="1" lang="en"/>
                        <a:t>POSITIVO</a:t>
                      </a:r>
                      <a:endParaRPr b="1"/>
                    </a:p>
                  </a:txBody>
                  <a:tcPr marT="91425" marB="91425" marR="91425" marL="91425"/>
                </a:tc>
                <a:tc>
                  <a:txBody>
                    <a:bodyPr>
                      <a:noAutofit/>
                    </a:bodyPr>
                    <a:lstStyle/>
                    <a:p>
                      <a:pPr indent="0" lvl="0" marL="0" rtl="0" algn="ctr">
                        <a:spcBef>
                          <a:spcPts val="0"/>
                        </a:spcBef>
                        <a:spcAft>
                          <a:spcPts val="0"/>
                        </a:spcAft>
                        <a:buNone/>
                      </a:pPr>
                      <a:r>
                        <a:rPr b="1" lang="en"/>
                        <a:t>NEUTRO</a:t>
                      </a:r>
                      <a:endParaRPr b="1"/>
                    </a:p>
                  </a:txBody>
                  <a:tcPr marT="91425" marB="91425" marR="91425" marL="91425"/>
                </a:tc>
                <a:tc>
                  <a:txBody>
                    <a:bodyPr>
                      <a:noAutofit/>
                    </a:bodyPr>
                    <a:lstStyle/>
                    <a:p>
                      <a:pPr indent="0" lvl="0" marL="0" rtl="0" algn="ctr">
                        <a:spcBef>
                          <a:spcPts val="0"/>
                        </a:spcBef>
                        <a:spcAft>
                          <a:spcPts val="0"/>
                        </a:spcAft>
                        <a:buNone/>
                      </a:pPr>
                      <a:r>
                        <a:rPr b="1" lang="en"/>
                        <a:t>NEGATIVO</a:t>
                      </a:r>
                      <a:endParaRPr b="1"/>
                    </a:p>
                  </a:txBody>
                  <a:tcPr marT="91425" marB="91425" marR="91425" marL="91425"/>
                </a:tc>
              </a:tr>
              <a:tr h="710175">
                <a:tc>
                  <a:txBody>
                    <a:bodyPr>
                      <a:noAutofit/>
                    </a:bodyPr>
                    <a:lstStyle/>
                    <a:p>
                      <a:pPr indent="0" lvl="0" marL="0" rtl="0" algn="l">
                        <a:spcBef>
                          <a:spcPts val="0"/>
                        </a:spcBef>
                        <a:spcAft>
                          <a:spcPts val="0"/>
                        </a:spcAft>
                        <a:buNone/>
                      </a:pPr>
                      <a:r>
                        <a:rPr b="1" lang="en" sz="1200"/>
                        <a:t>E</a:t>
                      </a:r>
                      <a:r>
                        <a:rPr b="1" lang="en" sz="1200"/>
                        <a:t>CONÓMICOS</a:t>
                      </a:r>
                      <a:endParaRPr b="1" sz="1200"/>
                    </a:p>
                  </a:txBody>
                  <a:tcPr marT="91425" marB="91425" marR="91425" marL="91425"/>
                </a:tc>
                <a:tc>
                  <a:txBody>
                    <a:bodyPr>
                      <a:noAutofit/>
                    </a:bodyPr>
                    <a:lstStyle/>
                    <a:p>
                      <a:pPr indent="0" lvl="0" marL="0" rtl="0" algn="l">
                        <a:spcBef>
                          <a:spcPts val="0"/>
                        </a:spcBef>
                        <a:spcAft>
                          <a:spcPts val="0"/>
                        </a:spcAft>
                        <a:buNone/>
                      </a:pPr>
                      <a:r>
                        <a:rPr lang="en" sz="900"/>
                        <a:t>Venta de software</a:t>
                      </a:r>
                      <a:endParaRPr sz="900"/>
                    </a:p>
                  </a:txBody>
                  <a:tcPr marT="91425" marB="91425" marR="91425" marL="91425"/>
                </a:tc>
                <a:tc>
                  <a:txBody>
                    <a:bodyPr>
                      <a:noAutofit/>
                    </a:bodyPr>
                    <a:lstStyle/>
                    <a:p>
                      <a:pPr indent="0" lvl="0" marL="0" rtl="0" algn="l">
                        <a:spcBef>
                          <a:spcPts val="0"/>
                        </a:spcBef>
                        <a:spcAft>
                          <a:spcPts val="0"/>
                        </a:spcAft>
                        <a:buNone/>
                      </a:pPr>
                      <a:r>
                        <a:rPr lang="en" sz="900"/>
                        <a:t>Cómo está reaccionando Colombia a nivel económico en el desarrollo y venta de productos de Software</a:t>
                      </a:r>
                      <a:endParaRPr sz="900"/>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r>
              <a:tr h="849000">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rPr lang="en" sz="900"/>
                        <a:t>Potencial en el campo de desarrollo de aplicaciones en el país</a:t>
                      </a:r>
                      <a:endParaRPr sz="900"/>
                    </a:p>
                  </a:txBody>
                  <a:tcPr marT="91425" marB="91425" marR="91425" marL="91425"/>
                </a:tc>
                <a:tc>
                  <a:txBody>
                    <a:bodyPr>
                      <a:noAutofit/>
                    </a:bodyPr>
                    <a:lstStyle/>
                    <a:p>
                      <a:pPr indent="0" lvl="0" marL="0" rtl="0" algn="l">
                        <a:spcBef>
                          <a:spcPts val="0"/>
                        </a:spcBef>
                        <a:spcAft>
                          <a:spcPts val="0"/>
                        </a:spcAft>
                        <a:buNone/>
                      </a:pPr>
                      <a:r>
                        <a:rPr lang="en" sz="900"/>
                        <a:t>El país está o no fomentando la creación de negocios relacionados con las TIC en la industria del software para la economía colombiana.</a:t>
                      </a:r>
                      <a:endParaRPr sz="900"/>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r>
              <a:tr h="823575">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rPr lang="en" sz="900"/>
                        <a:t>Competencia en el desarrollo de aplicaciones</a:t>
                      </a:r>
                      <a:endParaRPr sz="900"/>
                    </a:p>
                  </a:txBody>
                  <a:tcPr marT="91425" marB="91425" marR="91425" marL="91425"/>
                </a:tc>
                <a:tc>
                  <a:txBody>
                    <a:bodyPr>
                      <a:noAutofit/>
                    </a:bodyPr>
                    <a:lstStyle/>
                    <a:p>
                      <a:pPr indent="0" lvl="0" marL="0" rtl="0" algn="l">
                        <a:spcBef>
                          <a:spcPts val="0"/>
                        </a:spcBef>
                        <a:spcAft>
                          <a:spcPts val="0"/>
                        </a:spcAft>
                        <a:buNone/>
                      </a:pPr>
                      <a:r>
                        <a:rPr lang="en" sz="900"/>
                        <a:t>Vale la pena desarrollar software tomando como referencia la competencia en este campo dentro del país?</a:t>
                      </a:r>
                      <a:endParaRPr sz="900"/>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29"/>
          <p:cNvSpPr txBox="1"/>
          <p:nvPr>
            <p:ph type="title"/>
          </p:nvPr>
        </p:nvSpPr>
        <p:spPr>
          <a:xfrm>
            <a:off x="7329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Desarrollo PESTLE</a:t>
            </a:r>
            <a:endParaRPr/>
          </a:p>
        </p:txBody>
      </p:sp>
      <p:graphicFrame>
        <p:nvGraphicFramePr>
          <p:cNvPr id="222" name="Google Shape;222;p29"/>
          <p:cNvGraphicFramePr/>
          <p:nvPr/>
        </p:nvGraphicFramePr>
        <p:xfrm>
          <a:off x="411450" y="1853855"/>
          <a:ext cx="3000000" cy="3000000"/>
        </p:xfrm>
        <a:graphic>
          <a:graphicData uri="http://schemas.openxmlformats.org/drawingml/2006/table">
            <a:tbl>
              <a:tblPr>
                <a:noFill/>
                <a:tableStyleId>{7C760673-79DA-4DE1-81A8-7CE5AC8BB573}</a:tableStyleId>
              </a:tblPr>
              <a:tblGrid>
                <a:gridCol w="1241575"/>
                <a:gridCol w="1163150"/>
                <a:gridCol w="2574725"/>
                <a:gridCol w="1094550"/>
                <a:gridCol w="1123950"/>
                <a:gridCol w="1133750"/>
              </a:tblGrid>
              <a:tr h="411475">
                <a:tc gridSpan="2" rowSpan="2">
                  <a:txBody>
                    <a:bodyPr>
                      <a:noAutofit/>
                    </a:bodyPr>
                    <a:lstStyle/>
                    <a:p>
                      <a:pPr indent="0" lvl="0" marL="0" rtl="0" algn="ctr">
                        <a:spcBef>
                          <a:spcPts val="0"/>
                        </a:spcBef>
                        <a:spcAft>
                          <a:spcPts val="0"/>
                        </a:spcAft>
                        <a:buNone/>
                      </a:pPr>
                      <a:r>
                        <a:rPr b="1" lang="en"/>
                        <a:t>FACTORES</a:t>
                      </a:r>
                      <a:endParaRPr b="1"/>
                    </a:p>
                  </a:txBody>
                  <a:tcPr marT="91425" marB="91425" marR="91425" marL="91425"/>
                </a:tc>
                <a:tc rowSpan="2" hMerge="1"/>
                <a:tc rowSpan="2">
                  <a:txBody>
                    <a:bodyPr>
                      <a:noAutofit/>
                    </a:bodyPr>
                    <a:lstStyle/>
                    <a:p>
                      <a:pPr indent="0" lvl="0" marL="0" rtl="0" algn="ctr">
                        <a:spcBef>
                          <a:spcPts val="0"/>
                        </a:spcBef>
                        <a:spcAft>
                          <a:spcPts val="0"/>
                        </a:spcAft>
                        <a:buNone/>
                      </a:pPr>
                      <a:r>
                        <a:rPr b="1" lang="en"/>
                        <a:t>DETALLE</a:t>
                      </a:r>
                      <a:endParaRPr b="1"/>
                    </a:p>
                  </a:txBody>
                  <a:tcPr marT="91425" marB="91425" marR="91425" marL="91425"/>
                </a:tc>
                <a:tc gridSpan="3">
                  <a:txBody>
                    <a:bodyPr>
                      <a:noAutofit/>
                    </a:bodyPr>
                    <a:lstStyle/>
                    <a:p>
                      <a:pPr indent="0" lvl="0" marL="0" rtl="0" algn="ctr">
                        <a:spcBef>
                          <a:spcPts val="0"/>
                        </a:spcBef>
                        <a:spcAft>
                          <a:spcPts val="0"/>
                        </a:spcAft>
                        <a:buNone/>
                      </a:pPr>
                      <a:r>
                        <a:rPr b="1" lang="en"/>
                        <a:t>IMPACTO</a:t>
                      </a:r>
                      <a:endParaRPr b="1"/>
                    </a:p>
                  </a:txBody>
                  <a:tcPr marT="91425" marB="91425" marR="91425" marL="91425"/>
                </a:tc>
                <a:tc hMerge="1"/>
                <a:tc hMerge="1"/>
              </a:tr>
              <a:tr h="411475">
                <a:tc gridSpan="2" vMerge="1"/>
                <a:tc hMerge="1" vMerge="1"/>
                <a:tc vMerge="1"/>
                <a:tc>
                  <a:txBody>
                    <a:bodyPr>
                      <a:noAutofit/>
                    </a:bodyPr>
                    <a:lstStyle/>
                    <a:p>
                      <a:pPr indent="0" lvl="0" marL="0" rtl="0" algn="ctr">
                        <a:spcBef>
                          <a:spcPts val="0"/>
                        </a:spcBef>
                        <a:spcAft>
                          <a:spcPts val="0"/>
                        </a:spcAft>
                        <a:buNone/>
                      </a:pPr>
                      <a:r>
                        <a:rPr b="1" lang="en"/>
                        <a:t>POSITIVO</a:t>
                      </a:r>
                      <a:endParaRPr b="1"/>
                    </a:p>
                  </a:txBody>
                  <a:tcPr marT="91425" marB="91425" marR="91425" marL="91425"/>
                </a:tc>
                <a:tc>
                  <a:txBody>
                    <a:bodyPr>
                      <a:noAutofit/>
                    </a:bodyPr>
                    <a:lstStyle/>
                    <a:p>
                      <a:pPr indent="0" lvl="0" marL="0" rtl="0" algn="ctr">
                        <a:spcBef>
                          <a:spcPts val="0"/>
                        </a:spcBef>
                        <a:spcAft>
                          <a:spcPts val="0"/>
                        </a:spcAft>
                        <a:buNone/>
                      </a:pPr>
                      <a:r>
                        <a:rPr b="1" lang="en"/>
                        <a:t>NEUTRO</a:t>
                      </a:r>
                      <a:endParaRPr b="1"/>
                    </a:p>
                  </a:txBody>
                  <a:tcPr marT="91425" marB="91425" marR="91425" marL="91425"/>
                </a:tc>
                <a:tc>
                  <a:txBody>
                    <a:bodyPr>
                      <a:noAutofit/>
                    </a:bodyPr>
                    <a:lstStyle/>
                    <a:p>
                      <a:pPr indent="0" lvl="0" marL="0" rtl="0" algn="ctr">
                        <a:spcBef>
                          <a:spcPts val="0"/>
                        </a:spcBef>
                        <a:spcAft>
                          <a:spcPts val="0"/>
                        </a:spcAft>
                        <a:buNone/>
                      </a:pPr>
                      <a:r>
                        <a:rPr b="1" lang="en"/>
                        <a:t>NEGATIVO</a:t>
                      </a:r>
                      <a:endParaRPr b="1"/>
                    </a:p>
                  </a:txBody>
                  <a:tcPr marT="91425" marB="91425" marR="91425" marL="91425"/>
                </a:tc>
              </a:tr>
              <a:tr h="968475">
                <a:tc>
                  <a:txBody>
                    <a:bodyPr>
                      <a:noAutofit/>
                    </a:bodyPr>
                    <a:lstStyle/>
                    <a:p>
                      <a:pPr indent="0" lvl="0" marL="0" rtl="0" algn="l">
                        <a:spcBef>
                          <a:spcPts val="0"/>
                        </a:spcBef>
                        <a:spcAft>
                          <a:spcPts val="0"/>
                        </a:spcAft>
                        <a:buNone/>
                      </a:pPr>
                      <a:r>
                        <a:rPr b="1" lang="en" sz="1200"/>
                        <a:t>SOCIALES</a:t>
                      </a:r>
                      <a:endParaRPr b="1" sz="1200"/>
                    </a:p>
                  </a:txBody>
                  <a:tcPr marT="91425" marB="91425" marR="91425" marL="91425"/>
                </a:tc>
                <a:tc>
                  <a:txBody>
                    <a:bodyPr>
                      <a:noAutofit/>
                    </a:bodyPr>
                    <a:lstStyle/>
                    <a:p>
                      <a:pPr indent="0" lvl="0" marL="0" rtl="0" algn="l">
                        <a:spcBef>
                          <a:spcPts val="0"/>
                        </a:spcBef>
                        <a:spcAft>
                          <a:spcPts val="0"/>
                        </a:spcAft>
                        <a:buNone/>
                      </a:pPr>
                      <a:r>
                        <a:rPr lang="en" sz="900"/>
                        <a:t>Nivel de educación</a:t>
                      </a:r>
                      <a:endParaRPr sz="900"/>
                    </a:p>
                  </a:txBody>
                  <a:tcPr marT="91425" marB="91425" marR="91425" marL="91425"/>
                </a:tc>
                <a:tc>
                  <a:txBody>
                    <a:bodyPr>
                      <a:noAutofit/>
                    </a:bodyPr>
                    <a:lstStyle/>
                    <a:p>
                      <a:pPr indent="0" lvl="0" marL="0" rtl="0" algn="just">
                        <a:spcBef>
                          <a:spcPts val="0"/>
                        </a:spcBef>
                        <a:spcAft>
                          <a:spcPts val="0"/>
                        </a:spcAft>
                        <a:buNone/>
                      </a:pPr>
                      <a:r>
                        <a:rPr lang="en" sz="900"/>
                        <a:t>Mide qué tan capacitados se encuentran las personas que van a utilizar el producto de software respecto a este.</a:t>
                      </a:r>
                      <a:endParaRPr sz="900"/>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r>
              <a:tr h="1362625">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rPr lang="en" sz="900"/>
                        <a:t>Exigencia de las personas hacia el software</a:t>
                      </a:r>
                      <a:endParaRPr sz="900"/>
                    </a:p>
                  </a:txBody>
                  <a:tcPr marT="91425" marB="91425" marR="91425" marL="91425"/>
                </a:tc>
                <a:tc>
                  <a:txBody>
                    <a:bodyPr>
                      <a:noAutofit/>
                    </a:bodyPr>
                    <a:lstStyle/>
                    <a:p>
                      <a:pPr indent="0" lvl="0" marL="0" rtl="0" algn="just">
                        <a:spcBef>
                          <a:spcPts val="0"/>
                        </a:spcBef>
                        <a:spcAft>
                          <a:spcPts val="0"/>
                        </a:spcAft>
                        <a:buNone/>
                      </a:pPr>
                      <a:r>
                        <a:rPr lang="en" sz="900"/>
                        <a:t>Cuáles son las características mínimas deseadas de las personas que van a adquirir este producto de software, de tal forma que cumpla o exceda las expectativas del cliente.</a:t>
                      </a:r>
                      <a:endParaRPr sz="900"/>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30"/>
          <p:cNvSpPr txBox="1"/>
          <p:nvPr>
            <p:ph type="title"/>
          </p:nvPr>
        </p:nvSpPr>
        <p:spPr>
          <a:xfrm>
            <a:off x="7329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Desarrollo PESTLE</a:t>
            </a:r>
            <a:endParaRPr/>
          </a:p>
        </p:txBody>
      </p:sp>
      <p:graphicFrame>
        <p:nvGraphicFramePr>
          <p:cNvPr id="228" name="Google Shape;228;p30"/>
          <p:cNvGraphicFramePr/>
          <p:nvPr/>
        </p:nvGraphicFramePr>
        <p:xfrm>
          <a:off x="411450" y="1853855"/>
          <a:ext cx="3000000" cy="3000000"/>
        </p:xfrm>
        <a:graphic>
          <a:graphicData uri="http://schemas.openxmlformats.org/drawingml/2006/table">
            <a:tbl>
              <a:tblPr>
                <a:noFill/>
                <a:tableStyleId>{7C760673-79DA-4DE1-81A8-7CE5AC8BB573}</a:tableStyleId>
              </a:tblPr>
              <a:tblGrid>
                <a:gridCol w="1241575"/>
                <a:gridCol w="1163150"/>
                <a:gridCol w="2574725"/>
                <a:gridCol w="1094550"/>
                <a:gridCol w="1123950"/>
                <a:gridCol w="1133750"/>
              </a:tblGrid>
              <a:tr h="382825">
                <a:tc gridSpan="2" rowSpan="2">
                  <a:txBody>
                    <a:bodyPr>
                      <a:noAutofit/>
                    </a:bodyPr>
                    <a:lstStyle/>
                    <a:p>
                      <a:pPr indent="0" lvl="0" marL="0" rtl="0" algn="ctr">
                        <a:spcBef>
                          <a:spcPts val="0"/>
                        </a:spcBef>
                        <a:spcAft>
                          <a:spcPts val="0"/>
                        </a:spcAft>
                        <a:buNone/>
                      </a:pPr>
                      <a:r>
                        <a:rPr b="1" lang="en"/>
                        <a:t>FACTORES</a:t>
                      </a:r>
                      <a:endParaRPr b="1"/>
                    </a:p>
                  </a:txBody>
                  <a:tcPr marT="91425" marB="91425" marR="91425" marL="91425"/>
                </a:tc>
                <a:tc rowSpan="2" hMerge="1"/>
                <a:tc rowSpan="2">
                  <a:txBody>
                    <a:bodyPr>
                      <a:noAutofit/>
                    </a:bodyPr>
                    <a:lstStyle/>
                    <a:p>
                      <a:pPr indent="0" lvl="0" marL="0" rtl="0" algn="ctr">
                        <a:spcBef>
                          <a:spcPts val="0"/>
                        </a:spcBef>
                        <a:spcAft>
                          <a:spcPts val="0"/>
                        </a:spcAft>
                        <a:buNone/>
                      </a:pPr>
                      <a:r>
                        <a:rPr b="1" lang="en"/>
                        <a:t>DETALLE</a:t>
                      </a:r>
                      <a:endParaRPr b="1"/>
                    </a:p>
                  </a:txBody>
                  <a:tcPr marT="91425" marB="91425" marR="91425" marL="91425"/>
                </a:tc>
                <a:tc gridSpan="3">
                  <a:txBody>
                    <a:bodyPr>
                      <a:noAutofit/>
                    </a:bodyPr>
                    <a:lstStyle/>
                    <a:p>
                      <a:pPr indent="0" lvl="0" marL="0" rtl="0" algn="ctr">
                        <a:spcBef>
                          <a:spcPts val="0"/>
                        </a:spcBef>
                        <a:spcAft>
                          <a:spcPts val="0"/>
                        </a:spcAft>
                        <a:buNone/>
                      </a:pPr>
                      <a:r>
                        <a:rPr b="1" lang="en"/>
                        <a:t>IMPACTO</a:t>
                      </a:r>
                      <a:endParaRPr b="1"/>
                    </a:p>
                  </a:txBody>
                  <a:tcPr marT="91425" marB="91425" marR="91425" marL="91425"/>
                </a:tc>
                <a:tc hMerge="1"/>
                <a:tc hMerge="1"/>
              </a:tr>
              <a:tr h="382825">
                <a:tc gridSpan="2" vMerge="1"/>
                <a:tc hMerge="1" vMerge="1"/>
                <a:tc vMerge="1"/>
                <a:tc>
                  <a:txBody>
                    <a:bodyPr>
                      <a:noAutofit/>
                    </a:bodyPr>
                    <a:lstStyle/>
                    <a:p>
                      <a:pPr indent="0" lvl="0" marL="0" rtl="0" algn="ctr">
                        <a:spcBef>
                          <a:spcPts val="0"/>
                        </a:spcBef>
                        <a:spcAft>
                          <a:spcPts val="0"/>
                        </a:spcAft>
                        <a:buNone/>
                      </a:pPr>
                      <a:r>
                        <a:rPr b="1" lang="en"/>
                        <a:t>POSITIVO</a:t>
                      </a:r>
                      <a:endParaRPr b="1"/>
                    </a:p>
                  </a:txBody>
                  <a:tcPr marT="91425" marB="91425" marR="91425" marL="91425"/>
                </a:tc>
                <a:tc>
                  <a:txBody>
                    <a:bodyPr>
                      <a:noAutofit/>
                    </a:bodyPr>
                    <a:lstStyle/>
                    <a:p>
                      <a:pPr indent="0" lvl="0" marL="0" rtl="0" algn="ctr">
                        <a:spcBef>
                          <a:spcPts val="0"/>
                        </a:spcBef>
                        <a:spcAft>
                          <a:spcPts val="0"/>
                        </a:spcAft>
                        <a:buNone/>
                      </a:pPr>
                      <a:r>
                        <a:rPr b="1" lang="en"/>
                        <a:t>NEUTRO</a:t>
                      </a:r>
                      <a:endParaRPr b="1"/>
                    </a:p>
                  </a:txBody>
                  <a:tcPr marT="91425" marB="91425" marR="91425" marL="91425"/>
                </a:tc>
                <a:tc>
                  <a:txBody>
                    <a:bodyPr>
                      <a:noAutofit/>
                    </a:bodyPr>
                    <a:lstStyle/>
                    <a:p>
                      <a:pPr indent="0" lvl="0" marL="0" rtl="0" algn="ctr">
                        <a:spcBef>
                          <a:spcPts val="0"/>
                        </a:spcBef>
                        <a:spcAft>
                          <a:spcPts val="0"/>
                        </a:spcAft>
                        <a:buNone/>
                      </a:pPr>
                      <a:r>
                        <a:rPr b="1" lang="en"/>
                        <a:t>NEGATIVO</a:t>
                      </a:r>
                      <a:endParaRPr b="1"/>
                    </a:p>
                  </a:txBody>
                  <a:tcPr marT="91425" marB="91425" marR="91425" marL="91425"/>
                </a:tc>
              </a:tr>
              <a:tr h="958950">
                <a:tc>
                  <a:txBody>
                    <a:bodyPr>
                      <a:noAutofit/>
                    </a:bodyPr>
                    <a:lstStyle/>
                    <a:p>
                      <a:pPr indent="0" lvl="0" marL="0" rtl="0" algn="l">
                        <a:spcBef>
                          <a:spcPts val="0"/>
                        </a:spcBef>
                        <a:spcAft>
                          <a:spcPts val="0"/>
                        </a:spcAft>
                        <a:buNone/>
                      </a:pPr>
                      <a:r>
                        <a:rPr b="1" lang="en" sz="1000"/>
                        <a:t>TECNOLÓGICOS</a:t>
                      </a:r>
                      <a:endParaRPr b="1" sz="1000"/>
                    </a:p>
                  </a:txBody>
                  <a:tcPr marT="91425" marB="91425" marR="91425" marL="91425"/>
                </a:tc>
                <a:tc>
                  <a:txBody>
                    <a:bodyPr>
                      <a:noAutofit/>
                    </a:bodyPr>
                    <a:lstStyle/>
                    <a:p>
                      <a:pPr indent="0" lvl="0" marL="0" rtl="0" algn="l">
                        <a:spcBef>
                          <a:spcPts val="0"/>
                        </a:spcBef>
                        <a:spcAft>
                          <a:spcPts val="0"/>
                        </a:spcAft>
                        <a:buNone/>
                      </a:pPr>
                      <a:r>
                        <a:rPr lang="en" sz="900"/>
                        <a:t>Nuevas técnicas de extracción de información</a:t>
                      </a:r>
                      <a:endParaRPr sz="900"/>
                    </a:p>
                  </a:txBody>
                  <a:tcPr marT="91425" marB="91425" marR="91425" marL="91425"/>
                </a:tc>
                <a:tc>
                  <a:txBody>
                    <a:bodyPr>
                      <a:noAutofit/>
                    </a:bodyPr>
                    <a:lstStyle/>
                    <a:p>
                      <a:pPr indent="0" lvl="0" marL="0" rtl="0" algn="just">
                        <a:spcBef>
                          <a:spcPts val="0"/>
                        </a:spcBef>
                        <a:spcAft>
                          <a:spcPts val="0"/>
                        </a:spcAft>
                        <a:buNone/>
                      </a:pPr>
                      <a:r>
                        <a:rPr lang="en" sz="900"/>
                        <a:t>Se prevé que en un futuro cercano las técnicas utilizadas por los desarrolladores queden obsoletas por la llegada de nuevas tecnologías de minería de datos que faciliten la obtención de la información y obtengan resultados más precisos?</a:t>
                      </a:r>
                      <a:endParaRPr sz="900"/>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r>
              <a:tr h="438575">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rPr lang="en" sz="900"/>
                        <a:t>Sistemas Operativos</a:t>
                      </a:r>
                      <a:endParaRPr sz="900"/>
                    </a:p>
                  </a:txBody>
                  <a:tcPr marT="91425" marB="91425" marR="91425" marL="91425"/>
                </a:tc>
                <a:tc>
                  <a:txBody>
                    <a:bodyPr>
                      <a:noAutofit/>
                    </a:bodyPr>
                    <a:lstStyle/>
                    <a:p>
                      <a:pPr indent="0" lvl="0" marL="0" rtl="0" algn="just">
                        <a:spcBef>
                          <a:spcPts val="0"/>
                        </a:spcBef>
                        <a:spcAft>
                          <a:spcPts val="0"/>
                        </a:spcAft>
                        <a:buNone/>
                      </a:pPr>
                      <a:r>
                        <a:rPr lang="en" sz="900"/>
                        <a:t>El software está en la capacidad de correr en cualquier S.O. cliente?</a:t>
                      </a:r>
                      <a:endParaRPr sz="900"/>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r>
              <a:tr h="568675">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rPr lang="en" sz="900"/>
                        <a:t>Características de los equipos en la empresa</a:t>
                      </a:r>
                      <a:endParaRPr sz="900"/>
                    </a:p>
                  </a:txBody>
                  <a:tcPr marT="91425" marB="91425" marR="91425" marL="91425"/>
                </a:tc>
                <a:tc>
                  <a:txBody>
                    <a:bodyPr>
                      <a:noAutofit/>
                    </a:bodyPr>
                    <a:lstStyle/>
                    <a:p>
                      <a:pPr indent="0" lvl="0" marL="0" rtl="0" algn="just">
                        <a:spcBef>
                          <a:spcPts val="0"/>
                        </a:spcBef>
                        <a:spcAft>
                          <a:spcPts val="0"/>
                        </a:spcAft>
                        <a:buNone/>
                      </a:pPr>
                      <a:r>
                        <a:rPr lang="en" sz="900"/>
                        <a:t>El software está diseñado con unas características que sean soportables por casi cualquier equipo cliente?</a:t>
                      </a:r>
                      <a:endParaRPr sz="900"/>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r>
              <a:tr h="447725">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rPr lang="en" sz="900"/>
                        <a:t>Velocidad de cambio</a:t>
                      </a:r>
                      <a:endParaRPr sz="900"/>
                    </a:p>
                  </a:txBody>
                  <a:tcPr marT="91425" marB="91425" marR="91425" marL="91425"/>
                </a:tc>
                <a:tc>
                  <a:txBody>
                    <a:bodyPr>
                      <a:noAutofit/>
                    </a:bodyPr>
                    <a:lstStyle/>
                    <a:p>
                      <a:pPr indent="0" lvl="0" marL="0" rtl="0" algn="just">
                        <a:spcBef>
                          <a:spcPts val="0"/>
                        </a:spcBef>
                        <a:spcAft>
                          <a:spcPts val="0"/>
                        </a:spcAft>
                        <a:buNone/>
                      </a:pPr>
                      <a:r>
                        <a:rPr lang="en" sz="900"/>
                        <a:t>A </a:t>
                      </a:r>
                      <a:r>
                        <a:rPr lang="en" sz="900"/>
                        <a:t>qué</a:t>
                      </a:r>
                      <a:r>
                        <a:rPr lang="en" sz="900"/>
                        <a:t> velocidad están cambiando los productos tecnológicos en el mundo actual.</a:t>
                      </a:r>
                      <a:endParaRPr sz="900"/>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31"/>
          <p:cNvSpPr txBox="1"/>
          <p:nvPr>
            <p:ph type="title"/>
          </p:nvPr>
        </p:nvSpPr>
        <p:spPr>
          <a:xfrm>
            <a:off x="7329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Desarrollo PESTLE</a:t>
            </a:r>
            <a:endParaRPr/>
          </a:p>
        </p:txBody>
      </p:sp>
      <p:graphicFrame>
        <p:nvGraphicFramePr>
          <p:cNvPr id="234" name="Google Shape;234;p31"/>
          <p:cNvGraphicFramePr/>
          <p:nvPr/>
        </p:nvGraphicFramePr>
        <p:xfrm>
          <a:off x="406150" y="2381380"/>
          <a:ext cx="3000000" cy="3000000"/>
        </p:xfrm>
        <a:graphic>
          <a:graphicData uri="http://schemas.openxmlformats.org/drawingml/2006/table">
            <a:tbl>
              <a:tblPr>
                <a:noFill/>
                <a:tableStyleId>{7C760673-79DA-4DE1-81A8-7CE5AC8BB573}</a:tableStyleId>
              </a:tblPr>
              <a:tblGrid>
                <a:gridCol w="1241575"/>
                <a:gridCol w="1163150"/>
                <a:gridCol w="2574725"/>
                <a:gridCol w="1094550"/>
                <a:gridCol w="1123950"/>
                <a:gridCol w="1133750"/>
              </a:tblGrid>
              <a:tr h="382250">
                <a:tc gridSpan="2" rowSpan="2">
                  <a:txBody>
                    <a:bodyPr>
                      <a:noAutofit/>
                    </a:bodyPr>
                    <a:lstStyle/>
                    <a:p>
                      <a:pPr indent="0" lvl="0" marL="0" rtl="0" algn="ctr">
                        <a:spcBef>
                          <a:spcPts val="0"/>
                        </a:spcBef>
                        <a:spcAft>
                          <a:spcPts val="0"/>
                        </a:spcAft>
                        <a:buNone/>
                      </a:pPr>
                      <a:r>
                        <a:rPr b="1" lang="en"/>
                        <a:t>FACTORES</a:t>
                      </a:r>
                      <a:endParaRPr b="1"/>
                    </a:p>
                  </a:txBody>
                  <a:tcPr marT="91425" marB="91425" marR="91425" marL="91425"/>
                </a:tc>
                <a:tc rowSpan="2" hMerge="1"/>
                <a:tc rowSpan="2">
                  <a:txBody>
                    <a:bodyPr>
                      <a:noAutofit/>
                    </a:bodyPr>
                    <a:lstStyle/>
                    <a:p>
                      <a:pPr indent="0" lvl="0" marL="0" rtl="0" algn="ctr">
                        <a:spcBef>
                          <a:spcPts val="0"/>
                        </a:spcBef>
                        <a:spcAft>
                          <a:spcPts val="0"/>
                        </a:spcAft>
                        <a:buNone/>
                      </a:pPr>
                      <a:r>
                        <a:rPr b="1" lang="en"/>
                        <a:t>DETALLE</a:t>
                      </a:r>
                      <a:endParaRPr b="1"/>
                    </a:p>
                  </a:txBody>
                  <a:tcPr marT="91425" marB="91425" marR="91425" marL="91425"/>
                </a:tc>
                <a:tc gridSpan="3">
                  <a:txBody>
                    <a:bodyPr>
                      <a:noAutofit/>
                    </a:bodyPr>
                    <a:lstStyle/>
                    <a:p>
                      <a:pPr indent="0" lvl="0" marL="0" rtl="0" algn="ctr">
                        <a:spcBef>
                          <a:spcPts val="0"/>
                        </a:spcBef>
                        <a:spcAft>
                          <a:spcPts val="0"/>
                        </a:spcAft>
                        <a:buNone/>
                      </a:pPr>
                      <a:r>
                        <a:rPr b="1" lang="en"/>
                        <a:t>IMPACTO</a:t>
                      </a:r>
                      <a:endParaRPr b="1"/>
                    </a:p>
                  </a:txBody>
                  <a:tcPr marT="91425" marB="91425" marR="91425" marL="91425"/>
                </a:tc>
                <a:tc hMerge="1"/>
                <a:tc hMerge="1"/>
              </a:tr>
              <a:tr h="382250">
                <a:tc gridSpan="2" vMerge="1"/>
                <a:tc hMerge="1" vMerge="1"/>
                <a:tc vMerge="1"/>
                <a:tc>
                  <a:txBody>
                    <a:bodyPr>
                      <a:noAutofit/>
                    </a:bodyPr>
                    <a:lstStyle/>
                    <a:p>
                      <a:pPr indent="0" lvl="0" marL="0" rtl="0" algn="ctr">
                        <a:spcBef>
                          <a:spcPts val="0"/>
                        </a:spcBef>
                        <a:spcAft>
                          <a:spcPts val="0"/>
                        </a:spcAft>
                        <a:buNone/>
                      </a:pPr>
                      <a:r>
                        <a:rPr b="1" lang="en"/>
                        <a:t>POSITIVO</a:t>
                      </a:r>
                      <a:endParaRPr b="1"/>
                    </a:p>
                  </a:txBody>
                  <a:tcPr marT="91425" marB="91425" marR="91425" marL="91425"/>
                </a:tc>
                <a:tc>
                  <a:txBody>
                    <a:bodyPr>
                      <a:noAutofit/>
                    </a:bodyPr>
                    <a:lstStyle/>
                    <a:p>
                      <a:pPr indent="0" lvl="0" marL="0" rtl="0" algn="ctr">
                        <a:spcBef>
                          <a:spcPts val="0"/>
                        </a:spcBef>
                        <a:spcAft>
                          <a:spcPts val="0"/>
                        </a:spcAft>
                        <a:buNone/>
                      </a:pPr>
                      <a:r>
                        <a:rPr b="1" lang="en"/>
                        <a:t>NEUTRO</a:t>
                      </a:r>
                      <a:endParaRPr b="1"/>
                    </a:p>
                  </a:txBody>
                  <a:tcPr marT="91425" marB="91425" marR="91425" marL="91425"/>
                </a:tc>
                <a:tc>
                  <a:txBody>
                    <a:bodyPr>
                      <a:noAutofit/>
                    </a:bodyPr>
                    <a:lstStyle/>
                    <a:p>
                      <a:pPr indent="0" lvl="0" marL="0" rtl="0" algn="ctr">
                        <a:spcBef>
                          <a:spcPts val="0"/>
                        </a:spcBef>
                        <a:spcAft>
                          <a:spcPts val="0"/>
                        </a:spcAft>
                        <a:buNone/>
                      </a:pPr>
                      <a:r>
                        <a:rPr b="1" lang="en"/>
                        <a:t>NEGATIVO</a:t>
                      </a:r>
                      <a:endParaRPr b="1"/>
                    </a:p>
                  </a:txBody>
                  <a:tcPr marT="91425" marB="91425" marR="91425" marL="91425"/>
                </a:tc>
              </a:tr>
              <a:tr h="899675">
                <a:tc>
                  <a:txBody>
                    <a:bodyPr>
                      <a:noAutofit/>
                    </a:bodyPr>
                    <a:lstStyle/>
                    <a:p>
                      <a:pPr indent="0" lvl="0" marL="0" rtl="0" algn="l">
                        <a:spcBef>
                          <a:spcPts val="0"/>
                        </a:spcBef>
                        <a:spcAft>
                          <a:spcPts val="0"/>
                        </a:spcAft>
                        <a:buNone/>
                      </a:pPr>
                      <a:r>
                        <a:rPr b="1" lang="en" sz="1200"/>
                        <a:t>ECOLÓGICOS</a:t>
                      </a:r>
                      <a:endParaRPr b="1" sz="1200"/>
                    </a:p>
                  </a:txBody>
                  <a:tcPr marT="91425" marB="91425" marR="91425" marL="91425"/>
                </a:tc>
                <a:tc>
                  <a:txBody>
                    <a:bodyPr>
                      <a:noAutofit/>
                    </a:bodyPr>
                    <a:lstStyle/>
                    <a:p>
                      <a:pPr indent="0" lvl="0" marL="0" rtl="0" algn="l">
                        <a:spcBef>
                          <a:spcPts val="0"/>
                        </a:spcBef>
                        <a:spcAft>
                          <a:spcPts val="0"/>
                        </a:spcAft>
                        <a:buNone/>
                      </a:pPr>
                      <a:r>
                        <a:rPr lang="en" sz="900"/>
                        <a:t>Uso de la energía</a:t>
                      </a:r>
                      <a:endParaRPr sz="900"/>
                    </a:p>
                  </a:txBody>
                  <a:tcPr marT="91425" marB="91425" marR="91425" marL="91425"/>
                </a:tc>
                <a:tc>
                  <a:txBody>
                    <a:bodyPr>
                      <a:noAutofit/>
                    </a:bodyPr>
                    <a:lstStyle/>
                    <a:p>
                      <a:pPr indent="0" lvl="0" marL="0" rtl="0" algn="just">
                        <a:spcBef>
                          <a:spcPts val="0"/>
                        </a:spcBef>
                        <a:spcAft>
                          <a:spcPts val="0"/>
                        </a:spcAft>
                        <a:buNone/>
                      </a:pPr>
                      <a:r>
                        <a:rPr lang="en" sz="900"/>
                        <a:t>Cuánta energía consumirá el producto desarrollado?</a:t>
                      </a:r>
                      <a:endParaRPr sz="900"/>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3"/>
        </a:solidFill>
      </p:bgPr>
    </p:bg>
    <p:spTree>
      <p:nvGrpSpPr>
        <p:cNvPr id="95" name="Shape 95"/>
        <p:cNvGrpSpPr/>
        <p:nvPr/>
      </p:nvGrpSpPr>
      <p:grpSpPr>
        <a:xfrm>
          <a:off x="0" y="0"/>
          <a:ext cx="0" cy="0"/>
          <a:chOff x="0" y="0"/>
          <a:chExt cx="0" cy="0"/>
        </a:xfrm>
      </p:grpSpPr>
      <p:sp>
        <p:nvSpPr>
          <p:cNvPr id="96" name="Google Shape;96;p14"/>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Contenido</a:t>
            </a:r>
            <a:endParaRPr/>
          </a:p>
        </p:txBody>
      </p:sp>
      <p:sp>
        <p:nvSpPr>
          <p:cNvPr id="97" name="Google Shape;97;p14"/>
          <p:cNvSpPr txBox="1"/>
          <p:nvPr>
            <p:ph idx="4294967295" type="subTitle"/>
          </p:nvPr>
        </p:nvSpPr>
        <p:spPr>
          <a:xfrm>
            <a:off x="4542975" y="1376352"/>
            <a:ext cx="4080000" cy="325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rPr>
              <a:t>Diseño de software</a:t>
            </a:r>
            <a:endParaRPr sz="1600">
              <a:solidFill>
                <a:srgbClr val="FFFFFF"/>
              </a:solidFill>
            </a:endParaRPr>
          </a:p>
          <a:p>
            <a:pPr indent="0" lvl="0" marL="0" rtl="0" algn="l">
              <a:spcBef>
                <a:spcPts val="1600"/>
              </a:spcBef>
              <a:spcAft>
                <a:spcPts val="0"/>
              </a:spcAft>
              <a:buNone/>
            </a:pPr>
            <a:r>
              <a:rPr lang="en" sz="1600">
                <a:solidFill>
                  <a:srgbClr val="FFFFFF"/>
                </a:solidFill>
              </a:rPr>
              <a:t>Analisis de informacion</a:t>
            </a:r>
            <a:endParaRPr sz="1600">
              <a:solidFill>
                <a:srgbClr val="FFFFFF"/>
              </a:solidFill>
            </a:endParaRPr>
          </a:p>
          <a:p>
            <a:pPr indent="0" lvl="0" marL="0" rtl="0" algn="l">
              <a:spcBef>
                <a:spcPts val="1600"/>
              </a:spcBef>
              <a:spcAft>
                <a:spcPts val="0"/>
              </a:spcAft>
              <a:buNone/>
            </a:pPr>
            <a:r>
              <a:rPr lang="en" sz="1600">
                <a:solidFill>
                  <a:srgbClr val="FFFFFF"/>
                </a:solidFill>
              </a:rPr>
              <a:t>Diseño de experimentos</a:t>
            </a:r>
            <a:endParaRPr sz="1600">
              <a:solidFill>
                <a:srgbClr val="FFFFFF"/>
              </a:solidFill>
            </a:endParaRPr>
          </a:p>
          <a:p>
            <a:pPr indent="0" lvl="0" marL="0" rtl="0" algn="l">
              <a:spcBef>
                <a:spcPts val="1600"/>
              </a:spcBef>
              <a:spcAft>
                <a:spcPts val="0"/>
              </a:spcAft>
              <a:buNone/>
            </a:pPr>
            <a:r>
              <a:rPr lang="en" sz="1600">
                <a:solidFill>
                  <a:srgbClr val="FFFFFF"/>
                </a:solidFill>
              </a:rPr>
              <a:t>Analisis PESTLE</a:t>
            </a:r>
            <a:endParaRPr sz="1600">
              <a:solidFill>
                <a:srgbClr val="FFFFFF"/>
              </a:solidFill>
            </a:endParaRPr>
          </a:p>
          <a:p>
            <a:pPr indent="0" lvl="0" marL="0" rtl="0" algn="l">
              <a:spcBef>
                <a:spcPts val="1600"/>
              </a:spcBef>
              <a:spcAft>
                <a:spcPts val="1600"/>
              </a:spcAft>
              <a:buNone/>
            </a:pPr>
            <a:r>
              <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32"/>
          <p:cNvSpPr txBox="1"/>
          <p:nvPr>
            <p:ph type="title"/>
          </p:nvPr>
        </p:nvSpPr>
        <p:spPr>
          <a:xfrm>
            <a:off x="7329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Desarrollo PESTLE</a:t>
            </a:r>
            <a:endParaRPr/>
          </a:p>
        </p:txBody>
      </p:sp>
      <p:graphicFrame>
        <p:nvGraphicFramePr>
          <p:cNvPr id="240" name="Google Shape;240;p32"/>
          <p:cNvGraphicFramePr/>
          <p:nvPr/>
        </p:nvGraphicFramePr>
        <p:xfrm>
          <a:off x="411450" y="1812255"/>
          <a:ext cx="3000000" cy="3000000"/>
        </p:xfrm>
        <a:graphic>
          <a:graphicData uri="http://schemas.openxmlformats.org/drawingml/2006/table">
            <a:tbl>
              <a:tblPr>
                <a:noFill/>
                <a:tableStyleId>{7C760673-79DA-4DE1-81A8-7CE5AC8BB573}</a:tableStyleId>
              </a:tblPr>
              <a:tblGrid>
                <a:gridCol w="1132525"/>
                <a:gridCol w="1235875"/>
                <a:gridCol w="3474375"/>
                <a:gridCol w="858275"/>
                <a:gridCol w="842225"/>
                <a:gridCol w="788425"/>
              </a:tblGrid>
              <a:tr h="344950">
                <a:tc gridSpan="2" rowSpan="2">
                  <a:txBody>
                    <a:bodyPr>
                      <a:noAutofit/>
                    </a:bodyPr>
                    <a:lstStyle/>
                    <a:p>
                      <a:pPr indent="0" lvl="0" marL="0" rtl="0" algn="ctr">
                        <a:spcBef>
                          <a:spcPts val="0"/>
                        </a:spcBef>
                        <a:spcAft>
                          <a:spcPts val="0"/>
                        </a:spcAft>
                        <a:buNone/>
                      </a:pPr>
                      <a:r>
                        <a:rPr b="1" lang="en"/>
                        <a:t>FACTORES</a:t>
                      </a:r>
                      <a:endParaRPr b="1"/>
                    </a:p>
                  </a:txBody>
                  <a:tcPr marT="91425" marB="91425" marR="91425" marL="91425"/>
                </a:tc>
                <a:tc rowSpan="2" hMerge="1"/>
                <a:tc rowSpan="2">
                  <a:txBody>
                    <a:bodyPr>
                      <a:noAutofit/>
                    </a:bodyPr>
                    <a:lstStyle/>
                    <a:p>
                      <a:pPr indent="0" lvl="0" marL="0" rtl="0" algn="ctr">
                        <a:spcBef>
                          <a:spcPts val="0"/>
                        </a:spcBef>
                        <a:spcAft>
                          <a:spcPts val="0"/>
                        </a:spcAft>
                        <a:buNone/>
                      </a:pPr>
                      <a:r>
                        <a:rPr b="1" lang="en"/>
                        <a:t>DETALLE</a:t>
                      </a:r>
                      <a:endParaRPr b="1"/>
                    </a:p>
                  </a:txBody>
                  <a:tcPr marT="91425" marB="91425" marR="91425" marL="91425"/>
                </a:tc>
                <a:tc gridSpan="3">
                  <a:txBody>
                    <a:bodyPr>
                      <a:noAutofit/>
                    </a:bodyPr>
                    <a:lstStyle/>
                    <a:p>
                      <a:pPr indent="0" lvl="0" marL="0" rtl="0" algn="ctr">
                        <a:spcBef>
                          <a:spcPts val="0"/>
                        </a:spcBef>
                        <a:spcAft>
                          <a:spcPts val="0"/>
                        </a:spcAft>
                        <a:buNone/>
                      </a:pPr>
                      <a:r>
                        <a:rPr b="1" lang="en"/>
                        <a:t>IMPACTO</a:t>
                      </a:r>
                      <a:endParaRPr b="1"/>
                    </a:p>
                  </a:txBody>
                  <a:tcPr marT="91425" marB="91425" marR="91425" marL="91425"/>
                </a:tc>
                <a:tc hMerge="1"/>
                <a:tc hMerge="1"/>
              </a:tr>
              <a:tr h="277950">
                <a:tc gridSpan="2" vMerge="1"/>
                <a:tc hMerge="1" vMerge="1"/>
                <a:tc vMerge="1"/>
                <a:tc>
                  <a:txBody>
                    <a:bodyPr>
                      <a:noAutofit/>
                    </a:bodyPr>
                    <a:lstStyle/>
                    <a:p>
                      <a:pPr indent="0" lvl="0" marL="0" rtl="0" algn="ctr">
                        <a:spcBef>
                          <a:spcPts val="0"/>
                        </a:spcBef>
                        <a:spcAft>
                          <a:spcPts val="0"/>
                        </a:spcAft>
                        <a:buNone/>
                      </a:pPr>
                      <a:r>
                        <a:rPr b="1" lang="en" sz="900"/>
                        <a:t>POSITIVO</a:t>
                      </a:r>
                      <a:endParaRPr b="1" sz="900"/>
                    </a:p>
                  </a:txBody>
                  <a:tcPr marT="91425" marB="91425" marR="91425" marL="91425"/>
                </a:tc>
                <a:tc>
                  <a:txBody>
                    <a:bodyPr>
                      <a:noAutofit/>
                    </a:bodyPr>
                    <a:lstStyle/>
                    <a:p>
                      <a:pPr indent="0" lvl="0" marL="0" rtl="0" algn="ctr">
                        <a:spcBef>
                          <a:spcPts val="0"/>
                        </a:spcBef>
                        <a:spcAft>
                          <a:spcPts val="0"/>
                        </a:spcAft>
                        <a:buNone/>
                      </a:pPr>
                      <a:r>
                        <a:rPr b="1" lang="en" sz="900"/>
                        <a:t>NEUTRO</a:t>
                      </a:r>
                      <a:endParaRPr b="1" sz="900"/>
                    </a:p>
                  </a:txBody>
                  <a:tcPr marT="91425" marB="91425" marR="91425" marL="91425"/>
                </a:tc>
                <a:tc>
                  <a:txBody>
                    <a:bodyPr>
                      <a:noAutofit/>
                    </a:bodyPr>
                    <a:lstStyle/>
                    <a:p>
                      <a:pPr indent="0" lvl="0" marL="0" rtl="0" algn="ctr">
                        <a:spcBef>
                          <a:spcPts val="0"/>
                        </a:spcBef>
                        <a:spcAft>
                          <a:spcPts val="0"/>
                        </a:spcAft>
                        <a:buNone/>
                      </a:pPr>
                      <a:r>
                        <a:rPr b="1" lang="en" sz="900"/>
                        <a:t>NEGATIVO</a:t>
                      </a:r>
                      <a:endParaRPr b="1" sz="900"/>
                    </a:p>
                  </a:txBody>
                  <a:tcPr marT="91425" marB="91425" marR="91425" marL="91425"/>
                </a:tc>
              </a:tr>
              <a:tr h="629625">
                <a:tc>
                  <a:txBody>
                    <a:bodyPr>
                      <a:noAutofit/>
                    </a:bodyPr>
                    <a:lstStyle/>
                    <a:p>
                      <a:pPr indent="0" lvl="0" marL="0" rtl="0" algn="l">
                        <a:spcBef>
                          <a:spcPts val="0"/>
                        </a:spcBef>
                        <a:spcAft>
                          <a:spcPts val="0"/>
                        </a:spcAft>
                        <a:buNone/>
                      </a:pPr>
                      <a:r>
                        <a:rPr b="1" lang="en" sz="1200"/>
                        <a:t>LEGALES</a:t>
                      </a:r>
                      <a:endParaRPr b="1" sz="1200"/>
                    </a:p>
                  </a:txBody>
                  <a:tcPr marT="91425" marB="91425" marR="91425" marL="91425"/>
                </a:tc>
                <a:tc>
                  <a:txBody>
                    <a:bodyPr>
                      <a:noAutofit/>
                    </a:bodyPr>
                    <a:lstStyle/>
                    <a:p>
                      <a:pPr indent="0" lvl="0" marL="0" rtl="0" algn="l">
                        <a:spcBef>
                          <a:spcPts val="0"/>
                        </a:spcBef>
                        <a:spcAft>
                          <a:spcPts val="0"/>
                        </a:spcAft>
                        <a:buNone/>
                      </a:pPr>
                      <a:r>
                        <a:rPr lang="en" sz="900"/>
                        <a:t>Licencias en el desarrollo de software.</a:t>
                      </a:r>
                      <a:endParaRPr sz="900"/>
                    </a:p>
                  </a:txBody>
                  <a:tcPr marT="91425" marB="91425" marR="91425" marL="91425"/>
                </a:tc>
                <a:tc>
                  <a:txBody>
                    <a:bodyPr>
                      <a:noAutofit/>
                    </a:bodyPr>
                    <a:lstStyle/>
                    <a:p>
                      <a:pPr indent="0" lvl="0" marL="0" rtl="0" algn="just">
                        <a:spcBef>
                          <a:spcPts val="0"/>
                        </a:spcBef>
                        <a:spcAft>
                          <a:spcPts val="0"/>
                        </a:spcAft>
                        <a:buNone/>
                      </a:pPr>
                      <a:r>
                        <a:rPr lang="en" sz="900"/>
                        <a:t>Contrato entre el desarrollador de un software sometido a propiedad intelectual y a derechos de autor y el usuario, en el cual se definen con precisión los derechos y deberes de ambas partes. </a:t>
                      </a:r>
                      <a:endParaRPr sz="900"/>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r>
              <a:tr h="629625">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rPr lang="en" sz="900"/>
                        <a:t>Ley de Protección de Datos Personales</a:t>
                      </a:r>
                      <a:endParaRPr sz="900"/>
                    </a:p>
                  </a:txBody>
                  <a:tcPr marT="91425" marB="91425" marR="91425" marL="91425"/>
                </a:tc>
                <a:tc>
                  <a:txBody>
                    <a:bodyPr>
                      <a:noAutofit/>
                    </a:bodyPr>
                    <a:lstStyle/>
                    <a:p>
                      <a:pPr indent="0" lvl="0" marL="0" rtl="0" algn="l">
                        <a:spcBef>
                          <a:spcPts val="0"/>
                        </a:spcBef>
                        <a:spcAft>
                          <a:spcPts val="0"/>
                        </a:spcAft>
                        <a:buNone/>
                      </a:pPr>
                      <a:r>
                        <a:rPr lang="en" sz="900"/>
                        <a:t>Reconoce y protege el derecho que tienen todas las personas a conocer y </a:t>
                      </a:r>
                      <a:r>
                        <a:rPr lang="en" sz="900"/>
                        <a:t>actualizar </a:t>
                      </a:r>
                      <a:r>
                        <a:rPr lang="en" sz="900"/>
                        <a:t>la información que se hayan recogido sobre ellas en bases de datos o archivos que sean susceptible de tratamiento por entidades de naturaleza pública o privada.</a:t>
                      </a:r>
                      <a:endParaRPr sz="900"/>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r>
              <a:tr h="629625">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rPr lang="en" sz="900"/>
                        <a:t>Software libre</a:t>
                      </a:r>
                      <a:endParaRPr sz="900"/>
                    </a:p>
                  </a:txBody>
                  <a:tcPr marT="91425" marB="91425" marR="91425" marL="91425"/>
                </a:tc>
                <a:tc>
                  <a:txBody>
                    <a:bodyPr>
                      <a:noAutofit/>
                    </a:bodyPr>
                    <a:lstStyle/>
                    <a:p>
                      <a:pPr indent="0" lvl="0" marL="0" rtl="0" algn="l">
                        <a:spcBef>
                          <a:spcPts val="0"/>
                        </a:spcBef>
                        <a:spcAft>
                          <a:spcPts val="0"/>
                        </a:spcAft>
                        <a:buNone/>
                      </a:pPr>
                      <a:r>
                        <a:rPr lang="en" sz="900"/>
                        <a:t>Software que respeta la libertad de los usuarios y la comunidad, si el usuario adquiere un producto de software libre, tendrá la libertad de ejecutarlo, copiarlo, estudiarlo, modificarlo y </a:t>
                      </a:r>
                      <a:r>
                        <a:rPr lang="en" sz="900"/>
                        <a:t>redistribuir</a:t>
                      </a:r>
                      <a:r>
                        <a:rPr lang="en" sz="900"/>
                        <a:t> a su gusto. </a:t>
                      </a:r>
                      <a:endParaRPr sz="900"/>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r>
              <a:tr h="395175">
                <a:tc>
                  <a:txBody>
                    <a:bodyPr>
                      <a:noAutofit/>
                    </a:bodyPr>
                    <a:lstStyle/>
                    <a:p>
                      <a:pPr indent="0" lvl="0" marL="0" rtl="0" algn="l">
                        <a:spcBef>
                          <a:spcPts val="0"/>
                        </a:spcBef>
                        <a:spcAft>
                          <a:spcPts val="0"/>
                        </a:spcAft>
                        <a:buNone/>
                      </a:pPr>
                      <a:r>
                        <a:t/>
                      </a:r>
                      <a:endParaRPr/>
                    </a:p>
                  </a:txBody>
                  <a:tcPr marT="91425" marB="91425" marR="91425" marL="91425"/>
                </a:tc>
                <a:tc>
                  <a:txBody>
                    <a:bodyPr>
                      <a:noAutofit/>
                    </a:bodyPr>
                    <a:lstStyle/>
                    <a:p>
                      <a:pPr indent="0" lvl="0" marL="0" rtl="0" algn="l">
                        <a:spcBef>
                          <a:spcPts val="0"/>
                        </a:spcBef>
                        <a:spcAft>
                          <a:spcPts val="0"/>
                        </a:spcAft>
                        <a:buNone/>
                      </a:pPr>
                      <a:r>
                        <a:rPr lang="en" sz="900"/>
                        <a:t>Licencias Visual Studio C#</a:t>
                      </a:r>
                      <a:endParaRPr sz="900"/>
                    </a:p>
                  </a:txBody>
                  <a:tcPr marT="91425" marB="91425" marR="91425" marL="91425"/>
                </a:tc>
                <a:tc>
                  <a:txBody>
                    <a:bodyPr>
                      <a:noAutofit/>
                    </a:bodyPr>
                    <a:lstStyle/>
                    <a:p>
                      <a:pPr indent="0" lvl="0" marL="0" rtl="0" algn="l">
                        <a:spcBef>
                          <a:spcPts val="0"/>
                        </a:spcBef>
                        <a:spcAft>
                          <a:spcPts val="0"/>
                        </a:spcAft>
                        <a:buNone/>
                      </a:pPr>
                      <a:r>
                        <a:rPr lang="en" sz="900"/>
                        <a:t>Términos de legalidad en la venta de software desarrollado en Visual Studio Community.</a:t>
                      </a:r>
                      <a:endParaRPr sz="900"/>
                    </a:p>
                  </a:txBody>
                  <a:tcPr marT="91425" marB="91425" marR="91425" marL="91425"/>
                </a:tc>
                <a:tc>
                  <a:txBody>
                    <a:bodyPr>
                      <a:noAutofit/>
                    </a:bodyPr>
                    <a:lstStyle/>
                    <a:p>
                      <a:pPr indent="0" lvl="0" marL="0" rtl="0" algn="ctr">
                        <a:spcBef>
                          <a:spcPts val="0"/>
                        </a:spcBef>
                        <a:spcAft>
                          <a:spcPts val="0"/>
                        </a:spcAft>
                        <a:buNone/>
                      </a:pPr>
                      <a:r>
                        <a:rPr lang="en"/>
                        <a:t>X</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c>
                  <a:txBody>
                    <a:bodyPr>
                      <a:noAutofit/>
                    </a:bodyPr>
                    <a:lstStyle/>
                    <a:p>
                      <a:pPr indent="0" lvl="0" marL="0" rtl="0" algn="ctr">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FB9C3"/>
        </a:solidFill>
      </p:bgPr>
    </p:bg>
    <p:spTree>
      <p:nvGrpSpPr>
        <p:cNvPr id="101" name="Shape 101"/>
        <p:cNvGrpSpPr/>
        <p:nvPr/>
      </p:nvGrpSpPr>
      <p:grpSpPr>
        <a:xfrm>
          <a:off x="0" y="0"/>
          <a:ext cx="0" cy="0"/>
          <a:chOff x="0" y="0"/>
          <a:chExt cx="0" cy="0"/>
        </a:xfrm>
      </p:grpSpPr>
      <p:sp>
        <p:nvSpPr>
          <p:cNvPr id="102" name="Google Shape;102;p15"/>
          <p:cNvSpPr txBox="1"/>
          <p:nvPr>
            <p:ph type="title"/>
          </p:nvPr>
        </p:nvSpPr>
        <p:spPr>
          <a:xfrm>
            <a:off x="729450" y="864300"/>
            <a:ext cx="7021200" cy="6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Diseño de software</a:t>
            </a:r>
            <a:endParaRPr b="0"/>
          </a:p>
        </p:txBody>
      </p:sp>
      <p:pic>
        <p:nvPicPr>
          <p:cNvPr id="103" name="Google Shape;103;p15"/>
          <p:cNvPicPr preferRelativeResize="0"/>
          <p:nvPr/>
        </p:nvPicPr>
        <p:blipFill>
          <a:blip r:embed="rId3">
            <a:alphaModFix/>
          </a:blip>
          <a:stretch>
            <a:fillRect/>
          </a:stretch>
        </p:blipFill>
        <p:spPr>
          <a:xfrm>
            <a:off x="729450" y="1538400"/>
            <a:ext cx="3753950" cy="2499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16"/>
          <p:cNvSpPr txBox="1"/>
          <p:nvPr>
            <p:ph idx="4294967295" type="title"/>
          </p:nvPr>
        </p:nvSpPr>
        <p:spPr>
          <a:xfrm>
            <a:off x="1570775" y="192225"/>
            <a:ext cx="57705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Diagrama de clases del modelo</a:t>
            </a:r>
            <a:endParaRPr/>
          </a:p>
        </p:txBody>
      </p:sp>
      <p:pic>
        <p:nvPicPr>
          <p:cNvPr id="109" name="Google Shape;109;p16"/>
          <p:cNvPicPr preferRelativeResize="0"/>
          <p:nvPr/>
        </p:nvPicPr>
        <p:blipFill>
          <a:blip r:embed="rId3">
            <a:alphaModFix/>
          </a:blip>
          <a:stretch>
            <a:fillRect/>
          </a:stretch>
        </p:blipFill>
        <p:spPr>
          <a:xfrm>
            <a:off x="1673925" y="917925"/>
            <a:ext cx="5564200" cy="4057724"/>
          </a:xfrm>
          <a:prstGeom prst="rect">
            <a:avLst/>
          </a:prstGeom>
          <a:noFill/>
          <a:ln>
            <a:noFill/>
          </a:ln>
        </p:spPr>
      </p:pic>
      <p:sp>
        <p:nvSpPr>
          <p:cNvPr id="110" name="Google Shape;110;p16"/>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14" name="Shape 114"/>
        <p:cNvGrpSpPr/>
        <p:nvPr/>
      </p:nvGrpSpPr>
      <p:grpSpPr>
        <a:xfrm>
          <a:off x="0" y="0"/>
          <a:ext cx="0" cy="0"/>
          <a:chOff x="0" y="0"/>
          <a:chExt cx="0" cy="0"/>
        </a:xfrm>
      </p:grpSpPr>
      <p:sp>
        <p:nvSpPr>
          <p:cNvPr id="115" name="Google Shape;115;p17"/>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16" name="Google Shape;116;p17"/>
          <p:cNvSpPr txBox="1"/>
          <p:nvPr>
            <p:ph idx="4294967295" type="title"/>
          </p:nvPr>
        </p:nvSpPr>
        <p:spPr>
          <a:xfrm>
            <a:off x="2632800" y="184875"/>
            <a:ext cx="3881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Diagrama de objetos</a:t>
            </a:r>
            <a:endParaRPr/>
          </a:p>
          <a:p>
            <a:pPr indent="0" lvl="0" marL="0" rtl="0" algn="l">
              <a:spcBef>
                <a:spcPts val="0"/>
              </a:spcBef>
              <a:spcAft>
                <a:spcPts val="0"/>
              </a:spcAft>
              <a:buNone/>
            </a:pPr>
            <a:r>
              <a:t/>
            </a:r>
            <a:endParaRPr b="0"/>
          </a:p>
        </p:txBody>
      </p:sp>
      <p:pic>
        <p:nvPicPr>
          <p:cNvPr id="117" name="Google Shape;117;p17"/>
          <p:cNvPicPr preferRelativeResize="0"/>
          <p:nvPr/>
        </p:nvPicPr>
        <p:blipFill>
          <a:blip r:embed="rId3">
            <a:alphaModFix/>
          </a:blip>
          <a:stretch>
            <a:fillRect/>
          </a:stretch>
        </p:blipFill>
        <p:spPr>
          <a:xfrm>
            <a:off x="1591313" y="945750"/>
            <a:ext cx="5961374" cy="36391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21" name="Shape 121"/>
        <p:cNvGrpSpPr/>
        <p:nvPr/>
      </p:nvGrpSpPr>
      <p:grpSpPr>
        <a:xfrm>
          <a:off x="0" y="0"/>
          <a:ext cx="0" cy="0"/>
          <a:chOff x="0" y="0"/>
          <a:chExt cx="0" cy="0"/>
        </a:xfrm>
      </p:grpSpPr>
      <p:sp>
        <p:nvSpPr>
          <p:cNvPr id="122" name="Google Shape;122;p18"/>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23" name="Google Shape;123;p18"/>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Diagrama de clases:</a:t>
            </a:r>
            <a:endParaRPr/>
          </a:p>
          <a:p>
            <a:pPr indent="0" lvl="0" marL="0" rtl="0" algn="l">
              <a:spcBef>
                <a:spcPts val="0"/>
              </a:spcBef>
              <a:spcAft>
                <a:spcPts val="0"/>
              </a:spcAft>
              <a:buNone/>
            </a:pPr>
            <a:r>
              <a:rPr lang="en"/>
              <a:t>Interfaz</a:t>
            </a:r>
            <a:endParaRPr b="0"/>
          </a:p>
        </p:txBody>
      </p:sp>
      <p:pic>
        <p:nvPicPr>
          <p:cNvPr id="124" name="Google Shape;124;p18"/>
          <p:cNvPicPr preferRelativeResize="0"/>
          <p:nvPr/>
        </p:nvPicPr>
        <p:blipFill rotWithShape="1">
          <a:blip r:embed="rId3">
            <a:alphaModFix/>
          </a:blip>
          <a:srcRect b="0" l="13034" r="19430" t="0"/>
          <a:stretch/>
        </p:blipFill>
        <p:spPr>
          <a:xfrm>
            <a:off x="4863800" y="850550"/>
            <a:ext cx="3995251" cy="34424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1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Diagrama de secuencia: Fuerza Bruta</a:t>
            </a:r>
            <a:endParaRPr/>
          </a:p>
          <a:p>
            <a:pPr indent="0" lvl="0" marL="0" rtl="0" algn="l">
              <a:spcBef>
                <a:spcPts val="0"/>
              </a:spcBef>
              <a:spcAft>
                <a:spcPts val="0"/>
              </a:spcAft>
              <a:buNone/>
            </a:pPr>
            <a:r>
              <a:t/>
            </a:r>
            <a:endParaRPr/>
          </a:p>
        </p:txBody>
      </p:sp>
      <p:pic>
        <p:nvPicPr>
          <p:cNvPr id="130" name="Google Shape;130;p19"/>
          <p:cNvPicPr preferRelativeResize="0"/>
          <p:nvPr/>
        </p:nvPicPr>
        <p:blipFill>
          <a:blip r:embed="rId3">
            <a:alphaModFix/>
          </a:blip>
          <a:stretch>
            <a:fillRect/>
          </a:stretch>
        </p:blipFill>
        <p:spPr>
          <a:xfrm>
            <a:off x="968749" y="1934950"/>
            <a:ext cx="6887273" cy="2943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34" name="Shape 134"/>
        <p:cNvGrpSpPr/>
        <p:nvPr/>
      </p:nvGrpSpPr>
      <p:grpSpPr>
        <a:xfrm>
          <a:off x="0" y="0"/>
          <a:ext cx="0" cy="0"/>
          <a:chOff x="0" y="0"/>
          <a:chExt cx="0" cy="0"/>
        </a:xfrm>
      </p:grpSpPr>
      <p:sp>
        <p:nvSpPr>
          <p:cNvPr id="135" name="Google Shape;135;p2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Diagrama de secuencia: A-Priori</a:t>
            </a:r>
            <a:endParaRPr/>
          </a:p>
        </p:txBody>
      </p:sp>
      <p:pic>
        <p:nvPicPr>
          <p:cNvPr id="136" name="Google Shape;136;p20"/>
          <p:cNvPicPr preferRelativeResize="0"/>
          <p:nvPr/>
        </p:nvPicPr>
        <p:blipFill rotWithShape="1">
          <a:blip r:embed="rId3">
            <a:alphaModFix/>
          </a:blip>
          <a:srcRect b="12922" l="0" r="0" t="4874"/>
          <a:stretch/>
        </p:blipFill>
        <p:spPr>
          <a:xfrm>
            <a:off x="576725" y="2069650"/>
            <a:ext cx="7990550" cy="2631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227350" y="87950"/>
            <a:ext cx="8635800" cy="6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Diagrama de secuencia: Clustering K-means</a:t>
            </a:r>
            <a:endParaRPr/>
          </a:p>
        </p:txBody>
      </p:sp>
      <p:pic>
        <p:nvPicPr>
          <p:cNvPr id="142" name="Google Shape;142;p21"/>
          <p:cNvPicPr preferRelativeResize="0"/>
          <p:nvPr/>
        </p:nvPicPr>
        <p:blipFill>
          <a:blip r:embed="rId3">
            <a:alphaModFix/>
          </a:blip>
          <a:stretch>
            <a:fillRect/>
          </a:stretch>
        </p:blipFill>
        <p:spPr>
          <a:xfrm>
            <a:off x="140450" y="754250"/>
            <a:ext cx="8863100" cy="4196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